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xlsx" ContentType="application/vnd.openxmlformats-officedocument.spreadsheetml.sheet"/>
  <Default Extension="rels" ContentType="application/vnd.openxmlformats-package.relationships+xml"/>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heme/themeOverride1.xml" ContentType="application/vnd.openxmlformats-officedocument.themeOverride+xml"/>
  <Override PartName="/ppt/charts/chart4.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75" r:id="rId9"/>
    <p:sldId id="263" r:id="rId10"/>
    <p:sldId id="264" r:id="rId11"/>
    <p:sldId id="276" r:id="rId12"/>
    <p:sldId id="277" r:id="rId13"/>
    <p:sldId id="278" r:id="rId14"/>
    <p:sldId id="279" r:id="rId15"/>
    <p:sldId id="266" r:id="rId16"/>
    <p:sldId id="267" r:id="rId17"/>
    <p:sldId id="26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clrMode="bw"/>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7" d="100"/>
          <a:sy n="77" d="100"/>
        </p:scale>
        <p:origin x="-200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98269013146924"/>
          <c:y val="0.0"/>
          <c:w val="0.758512596289187"/>
          <c:h val="0.806183804901871"/>
        </c:manualLayout>
      </c:layout>
      <c:barChart>
        <c:barDir val="bar"/>
        <c:grouping val="stacked"/>
        <c:varyColors val="0"/>
        <c:ser>
          <c:idx val="0"/>
          <c:order val="0"/>
          <c:tx>
            <c:strRef>
              <c:f>Sheet1!$B$1</c:f>
              <c:strCache>
                <c:ptCount val="1"/>
                <c:pt idx="0">
                  <c:v>Column1</c:v>
                </c:pt>
              </c:strCache>
            </c:strRef>
          </c:tx>
          <c:invertIfNegative val="0"/>
          <c:dLbls>
            <c:dLbl>
              <c:idx val="0"/>
              <c:layout/>
              <c:tx>
                <c:rich>
                  <a:bodyPr/>
                  <a:lstStyle/>
                  <a:p>
                    <a:r>
                      <a:rPr lang="en-US" dirty="0" smtClean="0"/>
                      <a:t>165,000</a:t>
                    </a:r>
                    <a:endParaRPr lang="en-US" dirty="0"/>
                  </a:p>
                </c:rich>
              </c:tx>
              <c:showLegendKey val="0"/>
              <c:showVal val="1"/>
              <c:showCatName val="0"/>
              <c:showSerName val="0"/>
              <c:showPercent val="0"/>
              <c:showBubbleSize val="0"/>
            </c:dLbl>
            <c:dLbl>
              <c:idx val="1"/>
              <c:delete val="1"/>
            </c:dLbl>
            <c:dLbl>
              <c:idx val="2"/>
              <c:layout>
                <c:manualLayout>
                  <c:x val="0.0531918653094016"/>
                  <c:y val="-0.00427583513457097"/>
                </c:manualLayout>
              </c:layout>
              <c:showLegendKey val="0"/>
              <c:showVal val="1"/>
              <c:showCatName val="0"/>
              <c:showSerName val="0"/>
              <c:showPercent val="0"/>
              <c:showBubbleSize val="0"/>
            </c:dLbl>
            <c:txPr>
              <a:bodyPr anchor="ctr" anchorCtr="0"/>
              <a:lstStyle/>
              <a:p>
                <a:pPr>
                  <a:defRPr sz="1200" baseline="0">
                    <a:solidFill>
                      <a:schemeClr val="bg1"/>
                    </a:solidFill>
                  </a:defRPr>
                </a:pPr>
                <a:endParaRPr lang="en-US"/>
              </a:p>
            </c:txPr>
            <c:showLegendKey val="0"/>
            <c:showVal val="1"/>
            <c:showCatName val="0"/>
            <c:showSerName val="0"/>
            <c:showPercent val="0"/>
            <c:showBubbleSize val="0"/>
            <c:showLeaderLines val="0"/>
          </c:dLbls>
          <c:cat>
            <c:numRef>
              <c:f>Sheet1!$A$2:$A$5</c:f>
              <c:numCache>
                <c:formatCode>General</c:formatCode>
                <c:ptCount val="4"/>
                <c:pt idx="0">
                  <c:v>2004.0</c:v>
                </c:pt>
                <c:pt idx="2">
                  <c:v>2014.0</c:v>
                </c:pt>
              </c:numCache>
            </c:numRef>
          </c:cat>
          <c:val>
            <c:numRef>
              <c:f>Sheet1!$B$2:$B$5</c:f>
              <c:numCache>
                <c:formatCode>General</c:formatCode>
                <c:ptCount val="4"/>
                <c:pt idx="0" formatCode="#,##0">
                  <c:v>165000.0</c:v>
                </c:pt>
                <c:pt idx="2" formatCode="#,##0">
                  <c:v>271000.0</c:v>
                </c:pt>
              </c:numCache>
            </c:numRef>
          </c:val>
        </c:ser>
        <c:ser>
          <c:idx val="1"/>
          <c:order val="1"/>
          <c:tx>
            <c:strRef>
              <c:f>Sheet1!$C$1</c:f>
              <c:strCache>
                <c:ptCount val="1"/>
                <c:pt idx="0">
                  <c:v>Column2</c:v>
                </c:pt>
              </c:strCache>
            </c:strRef>
          </c:tx>
          <c:invertIfNegative val="0"/>
          <c:cat>
            <c:numRef>
              <c:f>Sheet1!$A$2:$A$5</c:f>
              <c:numCache>
                <c:formatCode>General</c:formatCode>
                <c:ptCount val="4"/>
                <c:pt idx="0">
                  <c:v>2004.0</c:v>
                </c:pt>
                <c:pt idx="2">
                  <c:v>2014.0</c:v>
                </c:pt>
              </c:numCache>
            </c:numRef>
          </c:cat>
          <c:val>
            <c:numRef>
              <c:f>Sheet1!$C$2:$C$5</c:f>
              <c:numCache>
                <c:formatCode>General</c:formatCode>
                <c:ptCount val="4"/>
              </c:numCache>
            </c:numRef>
          </c:val>
        </c:ser>
        <c:ser>
          <c:idx val="2"/>
          <c:order val="2"/>
          <c:tx>
            <c:strRef>
              <c:f>Sheet1!$D$1</c:f>
              <c:strCache>
                <c:ptCount val="1"/>
                <c:pt idx="0">
                  <c:v>Column3</c:v>
                </c:pt>
              </c:strCache>
            </c:strRef>
          </c:tx>
          <c:invertIfNegative val="0"/>
          <c:cat>
            <c:numRef>
              <c:f>Sheet1!$A$2:$A$5</c:f>
              <c:numCache>
                <c:formatCode>General</c:formatCode>
                <c:ptCount val="4"/>
                <c:pt idx="0">
                  <c:v>2004.0</c:v>
                </c:pt>
                <c:pt idx="2">
                  <c:v>2014.0</c:v>
                </c:pt>
              </c:numCache>
            </c:numRef>
          </c:cat>
          <c:val>
            <c:numRef>
              <c:f>Sheet1!$D$2:$D$5</c:f>
              <c:numCache>
                <c:formatCode>General</c:formatCode>
                <c:ptCount val="4"/>
              </c:numCache>
            </c:numRef>
          </c:val>
        </c:ser>
        <c:dLbls>
          <c:showLegendKey val="0"/>
          <c:showVal val="1"/>
          <c:showCatName val="0"/>
          <c:showSerName val="0"/>
          <c:showPercent val="0"/>
          <c:showBubbleSize val="0"/>
        </c:dLbls>
        <c:gapWidth val="95"/>
        <c:overlap val="100"/>
        <c:axId val="2108736152"/>
        <c:axId val="2108733080"/>
      </c:barChart>
      <c:catAx>
        <c:axId val="2108736152"/>
        <c:scaling>
          <c:orientation val="minMax"/>
        </c:scaling>
        <c:delete val="0"/>
        <c:axPos val="l"/>
        <c:numFmt formatCode="General" sourceLinked="1"/>
        <c:majorTickMark val="none"/>
        <c:minorTickMark val="none"/>
        <c:tickLblPos val="nextTo"/>
        <c:crossAx val="2108733080"/>
        <c:crosses val="autoZero"/>
        <c:auto val="1"/>
        <c:lblAlgn val="ctr"/>
        <c:lblOffset val="100"/>
        <c:noMultiLvlLbl val="0"/>
      </c:catAx>
      <c:valAx>
        <c:axId val="2108733080"/>
        <c:scaling>
          <c:orientation val="minMax"/>
        </c:scaling>
        <c:delete val="1"/>
        <c:axPos val="b"/>
        <c:numFmt formatCode="#,##0" sourceLinked="1"/>
        <c:majorTickMark val="none"/>
        <c:minorTickMark val="none"/>
        <c:tickLblPos val="nextTo"/>
        <c:crossAx val="210873615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98269013146924"/>
          <c:y val="0.0"/>
          <c:w val="0.758512596289187"/>
          <c:h val="0.806183804901871"/>
        </c:manualLayout>
      </c:layout>
      <c:barChart>
        <c:barDir val="bar"/>
        <c:grouping val="stacked"/>
        <c:varyColors val="0"/>
        <c:ser>
          <c:idx val="0"/>
          <c:order val="0"/>
          <c:tx>
            <c:strRef>
              <c:f>Sheet1!$B$1</c:f>
              <c:strCache>
                <c:ptCount val="1"/>
                <c:pt idx="0">
                  <c:v>Column1</c:v>
                </c:pt>
              </c:strCache>
            </c:strRef>
          </c:tx>
          <c:invertIfNegative val="0"/>
          <c:dLbls>
            <c:dLbl>
              <c:idx val="2"/>
              <c:layout>
                <c:manualLayout>
                  <c:x val="0.0531918653094016"/>
                  <c:y val="-0.00427583513457097"/>
                </c:manualLayout>
              </c:layout>
              <c:showLegendKey val="0"/>
              <c:showVal val="1"/>
              <c:showCatName val="0"/>
              <c:showSerName val="0"/>
              <c:showPercent val="0"/>
              <c:showBubbleSize val="0"/>
            </c:dLbl>
            <c:txPr>
              <a:bodyPr anchor="ctr" anchorCtr="0"/>
              <a:lstStyle/>
              <a:p>
                <a:pPr>
                  <a:defRPr sz="1200" baseline="0">
                    <a:solidFill>
                      <a:schemeClr val="bg1"/>
                    </a:solidFill>
                  </a:defRPr>
                </a:pPr>
                <a:endParaRPr lang="en-US"/>
              </a:p>
            </c:txPr>
            <c:showLegendKey val="0"/>
            <c:showVal val="1"/>
            <c:showCatName val="0"/>
            <c:showSerName val="0"/>
            <c:showPercent val="0"/>
            <c:showBubbleSize val="0"/>
            <c:showLeaderLines val="0"/>
          </c:dLbls>
          <c:cat>
            <c:numRef>
              <c:f>Sheet1!$A$2:$A$5</c:f>
              <c:numCache>
                <c:formatCode>General</c:formatCode>
                <c:ptCount val="4"/>
                <c:pt idx="0">
                  <c:v>2004.0</c:v>
                </c:pt>
                <c:pt idx="2">
                  <c:v>2014.0</c:v>
                </c:pt>
              </c:numCache>
            </c:numRef>
          </c:cat>
          <c:val>
            <c:numRef>
              <c:f>Sheet1!$B$2:$B$5</c:f>
              <c:numCache>
                <c:formatCode>General</c:formatCode>
                <c:ptCount val="4"/>
                <c:pt idx="0" formatCode="#,##0">
                  <c:v>160000.0</c:v>
                </c:pt>
                <c:pt idx="2" formatCode="#,##0">
                  <c:v>266000.0</c:v>
                </c:pt>
              </c:numCache>
            </c:numRef>
          </c:val>
        </c:ser>
        <c:ser>
          <c:idx val="1"/>
          <c:order val="1"/>
          <c:tx>
            <c:strRef>
              <c:f>Sheet1!$C$1</c:f>
              <c:strCache>
                <c:ptCount val="1"/>
                <c:pt idx="0">
                  <c:v>Column2</c:v>
                </c:pt>
              </c:strCache>
            </c:strRef>
          </c:tx>
          <c:invertIfNegative val="0"/>
          <c:cat>
            <c:numRef>
              <c:f>Sheet1!$A$2:$A$5</c:f>
              <c:numCache>
                <c:formatCode>General</c:formatCode>
                <c:ptCount val="4"/>
                <c:pt idx="0">
                  <c:v>2004.0</c:v>
                </c:pt>
                <c:pt idx="2">
                  <c:v>2014.0</c:v>
                </c:pt>
              </c:numCache>
            </c:numRef>
          </c:cat>
          <c:val>
            <c:numRef>
              <c:f>Sheet1!$C$2:$C$5</c:f>
              <c:numCache>
                <c:formatCode>General</c:formatCode>
                <c:ptCount val="4"/>
              </c:numCache>
            </c:numRef>
          </c:val>
        </c:ser>
        <c:ser>
          <c:idx val="2"/>
          <c:order val="2"/>
          <c:tx>
            <c:strRef>
              <c:f>Sheet1!$D$1</c:f>
              <c:strCache>
                <c:ptCount val="1"/>
                <c:pt idx="0">
                  <c:v>Column3</c:v>
                </c:pt>
              </c:strCache>
            </c:strRef>
          </c:tx>
          <c:invertIfNegative val="0"/>
          <c:cat>
            <c:numRef>
              <c:f>Sheet1!$A$2:$A$5</c:f>
              <c:numCache>
                <c:formatCode>General</c:formatCode>
                <c:ptCount val="4"/>
                <c:pt idx="0">
                  <c:v>2004.0</c:v>
                </c:pt>
                <c:pt idx="2">
                  <c:v>2014.0</c:v>
                </c:pt>
              </c:numCache>
            </c:numRef>
          </c:cat>
          <c:val>
            <c:numRef>
              <c:f>Sheet1!$D$2:$D$5</c:f>
              <c:numCache>
                <c:formatCode>General</c:formatCode>
                <c:ptCount val="4"/>
              </c:numCache>
            </c:numRef>
          </c:val>
        </c:ser>
        <c:dLbls>
          <c:showLegendKey val="0"/>
          <c:showVal val="1"/>
          <c:showCatName val="0"/>
          <c:showSerName val="0"/>
          <c:showPercent val="0"/>
          <c:showBubbleSize val="0"/>
        </c:dLbls>
        <c:gapWidth val="95"/>
        <c:overlap val="100"/>
        <c:axId val="2108425736"/>
        <c:axId val="2108428792"/>
      </c:barChart>
      <c:catAx>
        <c:axId val="2108425736"/>
        <c:scaling>
          <c:orientation val="minMax"/>
        </c:scaling>
        <c:delete val="0"/>
        <c:axPos val="l"/>
        <c:numFmt formatCode="General" sourceLinked="1"/>
        <c:majorTickMark val="none"/>
        <c:minorTickMark val="none"/>
        <c:tickLblPos val="nextTo"/>
        <c:crossAx val="2108428792"/>
        <c:crosses val="autoZero"/>
        <c:auto val="1"/>
        <c:lblAlgn val="ctr"/>
        <c:lblOffset val="100"/>
        <c:noMultiLvlLbl val="0"/>
      </c:catAx>
      <c:valAx>
        <c:axId val="2108428792"/>
        <c:scaling>
          <c:orientation val="minMax"/>
        </c:scaling>
        <c:delete val="1"/>
        <c:axPos val="b"/>
        <c:numFmt formatCode="#,##0" sourceLinked="1"/>
        <c:majorTickMark val="none"/>
        <c:minorTickMark val="none"/>
        <c:tickLblPos val="nextTo"/>
        <c:crossAx val="210842573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8269013146924"/>
          <c:y val="0.0"/>
          <c:w val="0.758512596289187"/>
          <c:h val="0.806183804901871"/>
        </c:manualLayout>
      </c:layout>
      <c:barChart>
        <c:barDir val="bar"/>
        <c:grouping val="stacked"/>
        <c:varyColors val="0"/>
        <c:ser>
          <c:idx val="0"/>
          <c:order val="0"/>
          <c:tx>
            <c:strRef>
              <c:f>Sheet1!$B$1</c:f>
              <c:strCache>
                <c:ptCount val="1"/>
                <c:pt idx="0">
                  <c:v>Column1</c:v>
                </c:pt>
              </c:strCache>
            </c:strRef>
          </c:tx>
          <c:invertIfNegative val="0"/>
          <c:dLbls>
            <c:dLbl>
              <c:idx val="2"/>
              <c:layout>
                <c:manualLayout>
                  <c:x val="0.0531918653094016"/>
                  <c:y val="-0.00427583513457097"/>
                </c:manualLayout>
              </c:layout>
              <c:showLegendKey val="0"/>
              <c:showVal val="1"/>
              <c:showCatName val="0"/>
              <c:showSerName val="0"/>
              <c:showPercent val="0"/>
              <c:showBubbleSize val="0"/>
            </c:dLbl>
            <c:txPr>
              <a:bodyPr anchor="ctr" anchorCtr="0"/>
              <a:lstStyle/>
              <a:p>
                <a:pPr>
                  <a:defRPr sz="1200" baseline="0">
                    <a:solidFill>
                      <a:schemeClr val="bg1"/>
                    </a:solidFill>
                  </a:defRPr>
                </a:pPr>
                <a:endParaRPr lang="en-US"/>
              </a:p>
            </c:txPr>
            <c:showLegendKey val="0"/>
            <c:showVal val="1"/>
            <c:showCatName val="0"/>
            <c:showSerName val="0"/>
            <c:showPercent val="0"/>
            <c:showBubbleSize val="0"/>
            <c:showLeaderLines val="0"/>
          </c:dLbls>
          <c:cat>
            <c:numRef>
              <c:f>Sheet1!$A$2:$A$5</c:f>
              <c:numCache>
                <c:formatCode>General</c:formatCode>
                <c:ptCount val="4"/>
                <c:pt idx="0">
                  <c:v>2004.0</c:v>
                </c:pt>
                <c:pt idx="2">
                  <c:v>2014.0</c:v>
                </c:pt>
              </c:numCache>
            </c:numRef>
          </c:cat>
          <c:val>
            <c:numRef>
              <c:f>Sheet1!$B$2:$B$5</c:f>
              <c:numCache>
                <c:formatCode>General</c:formatCode>
                <c:ptCount val="4"/>
                <c:pt idx="0" formatCode="#,##0">
                  <c:v>1750.0</c:v>
                </c:pt>
                <c:pt idx="2" formatCode="#,##0">
                  <c:v>3230.0</c:v>
                </c:pt>
              </c:numCache>
            </c:numRef>
          </c:val>
        </c:ser>
        <c:ser>
          <c:idx val="1"/>
          <c:order val="1"/>
          <c:tx>
            <c:strRef>
              <c:f>Sheet1!$C$1</c:f>
              <c:strCache>
                <c:ptCount val="1"/>
                <c:pt idx="0">
                  <c:v>Column2</c:v>
                </c:pt>
              </c:strCache>
            </c:strRef>
          </c:tx>
          <c:invertIfNegative val="0"/>
          <c:cat>
            <c:numRef>
              <c:f>Sheet1!$A$2:$A$5</c:f>
              <c:numCache>
                <c:formatCode>General</c:formatCode>
                <c:ptCount val="4"/>
                <c:pt idx="0">
                  <c:v>2004.0</c:v>
                </c:pt>
                <c:pt idx="2">
                  <c:v>2014.0</c:v>
                </c:pt>
              </c:numCache>
            </c:numRef>
          </c:cat>
          <c:val>
            <c:numRef>
              <c:f>Sheet1!$C$2:$C$5</c:f>
              <c:numCache>
                <c:formatCode>General</c:formatCode>
                <c:ptCount val="4"/>
              </c:numCache>
            </c:numRef>
          </c:val>
        </c:ser>
        <c:ser>
          <c:idx val="2"/>
          <c:order val="2"/>
          <c:tx>
            <c:strRef>
              <c:f>Sheet1!$D$1</c:f>
              <c:strCache>
                <c:ptCount val="1"/>
                <c:pt idx="0">
                  <c:v>Column3</c:v>
                </c:pt>
              </c:strCache>
            </c:strRef>
          </c:tx>
          <c:invertIfNegative val="0"/>
          <c:cat>
            <c:numRef>
              <c:f>Sheet1!$A$2:$A$5</c:f>
              <c:numCache>
                <c:formatCode>General</c:formatCode>
                <c:ptCount val="4"/>
                <c:pt idx="0">
                  <c:v>2004.0</c:v>
                </c:pt>
                <c:pt idx="2">
                  <c:v>2014.0</c:v>
                </c:pt>
              </c:numCache>
            </c:numRef>
          </c:cat>
          <c:val>
            <c:numRef>
              <c:f>Sheet1!$D$2:$D$5</c:f>
              <c:numCache>
                <c:formatCode>General</c:formatCode>
                <c:ptCount val="4"/>
              </c:numCache>
            </c:numRef>
          </c:val>
        </c:ser>
        <c:dLbls>
          <c:showLegendKey val="0"/>
          <c:showVal val="1"/>
          <c:showCatName val="0"/>
          <c:showSerName val="0"/>
          <c:showPercent val="0"/>
          <c:showBubbleSize val="0"/>
        </c:dLbls>
        <c:gapWidth val="95"/>
        <c:overlap val="100"/>
        <c:axId val="2110098568"/>
        <c:axId val="2110101624"/>
      </c:barChart>
      <c:catAx>
        <c:axId val="2110098568"/>
        <c:scaling>
          <c:orientation val="minMax"/>
        </c:scaling>
        <c:delete val="0"/>
        <c:axPos val="l"/>
        <c:numFmt formatCode="General" sourceLinked="1"/>
        <c:majorTickMark val="none"/>
        <c:minorTickMark val="none"/>
        <c:tickLblPos val="nextTo"/>
        <c:crossAx val="2110101624"/>
        <c:crosses val="autoZero"/>
        <c:auto val="1"/>
        <c:lblAlgn val="ctr"/>
        <c:lblOffset val="100"/>
        <c:noMultiLvlLbl val="0"/>
      </c:catAx>
      <c:valAx>
        <c:axId val="2110101624"/>
        <c:scaling>
          <c:orientation val="minMax"/>
        </c:scaling>
        <c:delete val="1"/>
        <c:axPos val="b"/>
        <c:numFmt formatCode="#,##0" sourceLinked="1"/>
        <c:majorTickMark val="none"/>
        <c:minorTickMark val="none"/>
        <c:tickLblPos val="nextTo"/>
        <c:crossAx val="211009856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8269013146924"/>
          <c:y val="0.0"/>
          <c:w val="0.758512596289187"/>
          <c:h val="0.806183804901871"/>
        </c:manualLayout>
      </c:layout>
      <c:barChart>
        <c:barDir val="bar"/>
        <c:grouping val="stacked"/>
        <c:varyColors val="0"/>
        <c:ser>
          <c:idx val="0"/>
          <c:order val="0"/>
          <c:tx>
            <c:strRef>
              <c:f>Sheet1!$B$1</c:f>
              <c:strCache>
                <c:ptCount val="1"/>
                <c:pt idx="0">
                  <c:v>Column1</c:v>
                </c:pt>
              </c:strCache>
            </c:strRef>
          </c:tx>
          <c:invertIfNegative val="0"/>
          <c:dLbls>
            <c:dLbl>
              <c:idx val="2"/>
              <c:layout>
                <c:manualLayout>
                  <c:x val="0.0531918653094016"/>
                  <c:y val="-0.00427583513457097"/>
                </c:manualLayout>
              </c:layout>
              <c:showLegendKey val="0"/>
              <c:showVal val="1"/>
              <c:showCatName val="0"/>
              <c:showSerName val="0"/>
              <c:showPercent val="0"/>
              <c:showBubbleSize val="0"/>
            </c:dLbl>
            <c:txPr>
              <a:bodyPr anchor="ctr" anchorCtr="0"/>
              <a:lstStyle/>
              <a:p>
                <a:pPr>
                  <a:defRPr sz="1200" baseline="0">
                    <a:solidFill>
                      <a:schemeClr val="bg1"/>
                    </a:solidFill>
                  </a:defRPr>
                </a:pPr>
                <a:endParaRPr lang="en-US"/>
              </a:p>
            </c:txPr>
            <c:showLegendKey val="0"/>
            <c:showVal val="1"/>
            <c:showCatName val="0"/>
            <c:showSerName val="0"/>
            <c:showPercent val="0"/>
            <c:showBubbleSize val="0"/>
            <c:showLeaderLines val="0"/>
          </c:dLbls>
          <c:cat>
            <c:numRef>
              <c:f>Sheet1!$A$2:$A$5</c:f>
              <c:numCache>
                <c:formatCode>General</c:formatCode>
                <c:ptCount val="4"/>
                <c:pt idx="0">
                  <c:v>2004.0</c:v>
                </c:pt>
                <c:pt idx="2">
                  <c:v>2014.0</c:v>
                </c:pt>
              </c:numCache>
            </c:numRef>
          </c:cat>
          <c:val>
            <c:numRef>
              <c:f>Sheet1!$B$2:$B$5</c:f>
              <c:numCache>
                <c:formatCode>General</c:formatCode>
                <c:ptCount val="4"/>
                <c:pt idx="0" formatCode="#,##0">
                  <c:v>1380.0</c:v>
                </c:pt>
                <c:pt idx="2" formatCode="#,##0">
                  <c:v>2470.0</c:v>
                </c:pt>
              </c:numCache>
            </c:numRef>
          </c:val>
        </c:ser>
        <c:ser>
          <c:idx val="1"/>
          <c:order val="1"/>
          <c:tx>
            <c:strRef>
              <c:f>Sheet1!$C$1</c:f>
              <c:strCache>
                <c:ptCount val="1"/>
                <c:pt idx="0">
                  <c:v>Column2</c:v>
                </c:pt>
              </c:strCache>
            </c:strRef>
          </c:tx>
          <c:invertIfNegative val="0"/>
          <c:cat>
            <c:numRef>
              <c:f>Sheet1!$A$2:$A$5</c:f>
              <c:numCache>
                <c:formatCode>General</c:formatCode>
                <c:ptCount val="4"/>
                <c:pt idx="0">
                  <c:v>2004.0</c:v>
                </c:pt>
                <c:pt idx="2">
                  <c:v>2014.0</c:v>
                </c:pt>
              </c:numCache>
            </c:numRef>
          </c:cat>
          <c:val>
            <c:numRef>
              <c:f>Sheet1!$C$2:$C$5</c:f>
              <c:numCache>
                <c:formatCode>General</c:formatCode>
                <c:ptCount val="4"/>
              </c:numCache>
            </c:numRef>
          </c:val>
        </c:ser>
        <c:ser>
          <c:idx val="2"/>
          <c:order val="2"/>
          <c:tx>
            <c:strRef>
              <c:f>Sheet1!$D$1</c:f>
              <c:strCache>
                <c:ptCount val="1"/>
                <c:pt idx="0">
                  <c:v>Column3</c:v>
                </c:pt>
              </c:strCache>
            </c:strRef>
          </c:tx>
          <c:invertIfNegative val="0"/>
          <c:cat>
            <c:numRef>
              <c:f>Sheet1!$A$2:$A$5</c:f>
              <c:numCache>
                <c:formatCode>General</c:formatCode>
                <c:ptCount val="4"/>
                <c:pt idx="0">
                  <c:v>2004.0</c:v>
                </c:pt>
                <c:pt idx="2">
                  <c:v>2014.0</c:v>
                </c:pt>
              </c:numCache>
            </c:numRef>
          </c:cat>
          <c:val>
            <c:numRef>
              <c:f>Sheet1!$D$2:$D$5</c:f>
              <c:numCache>
                <c:formatCode>General</c:formatCode>
                <c:ptCount val="4"/>
              </c:numCache>
            </c:numRef>
          </c:val>
        </c:ser>
        <c:dLbls>
          <c:showLegendKey val="0"/>
          <c:showVal val="1"/>
          <c:showCatName val="0"/>
          <c:showSerName val="0"/>
          <c:showPercent val="0"/>
          <c:showBubbleSize val="0"/>
        </c:dLbls>
        <c:gapWidth val="95"/>
        <c:overlap val="100"/>
        <c:axId val="2110149656"/>
        <c:axId val="2110152712"/>
      </c:barChart>
      <c:catAx>
        <c:axId val="2110149656"/>
        <c:scaling>
          <c:orientation val="minMax"/>
        </c:scaling>
        <c:delete val="0"/>
        <c:axPos val="l"/>
        <c:numFmt formatCode="General" sourceLinked="1"/>
        <c:majorTickMark val="none"/>
        <c:minorTickMark val="none"/>
        <c:tickLblPos val="nextTo"/>
        <c:crossAx val="2110152712"/>
        <c:crosses val="autoZero"/>
        <c:auto val="1"/>
        <c:lblAlgn val="ctr"/>
        <c:lblOffset val="100"/>
        <c:noMultiLvlLbl val="0"/>
      </c:catAx>
      <c:valAx>
        <c:axId val="2110152712"/>
        <c:scaling>
          <c:orientation val="minMax"/>
        </c:scaling>
        <c:delete val="1"/>
        <c:axPos val="b"/>
        <c:numFmt formatCode="#,##0" sourceLinked="1"/>
        <c:majorTickMark val="none"/>
        <c:minorTickMark val="none"/>
        <c:tickLblPos val="nextTo"/>
        <c:crossAx val="2110149656"/>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diagrams/_rels/drawing1.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DE0E47-DBA1-9244-B0E0-AC15FD0D3A46}" type="doc">
      <dgm:prSet loTypeId="urn:microsoft.com/office/officeart/2005/8/layout/pyramid4" loCatId="" qsTypeId="urn:microsoft.com/office/officeart/2005/8/quickstyle/simple4" qsCatId="simple" csTypeId="urn:microsoft.com/office/officeart/2005/8/colors/accent1_2" csCatId="accent1" phldr="1"/>
      <dgm:spPr/>
      <dgm:t>
        <a:bodyPr/>
        <a:lstStyle/>
        <a:p>
          <a:endParaRPr lang="en-US"/>
        </a:p>
      </dgm:t>
    </dgm:pt>
    <dgm:pt modelId="{651EE76F-33F0-EA46-B05D-5BC4135F42F3}">
      <dgm:prSet phldrT="[Text]"/>
      <dgm:spPr/>
      <dgm:t>
        <a:bodyPr/>
        <a:lstStyle/>
        <a:p>
          <a:r>
            <a:rPr lang="en-US" dirty="0" smtClean="0">
              <a:solidFill>
                <a:schemeClr val="bg1"/>
              </a:solidFill>
              <a:effectLst/>
              <a:latin typeface="+mn-lt"/>
            </a:rPr>
            <a:t>RW ZUKIN Property Management</a:t>
          </a:r>
          <a:endParaRPr lang="en-US" dirty="0">
            <a:solidFill>
              <a:schemeClr val="bg1"/>
            </a:solidFill>
            <a:effectLst/>
            <a:latin typeface="+mn-lt"/>
          </a:endParaRPr>
        </a:p>
      </dgm:t>
    </dgm:pt>
    <dgm:pt modelId="{6A4CEC34-BC48-2348-85AB-92D91293D24D}" type="parTrans" cxnId="{7CC590EA-11C0-9840-B766-27CB85B14FC0}">
      <dgm:prSet/>
      <dgm:spPr/>
      <dgm:t>
        <a:bodyPr/>
        <a:lstStyle/>
        <a:p>
          <a:endParaRPr lang="en-US"/>
        </a:p>
      </dgm:t>
    </dgm:pt>
    <dgm:pt modelId="{7A8258AA-43DD-3545-B573-1A68F5E90219}" type="sibTrans" cxnId="{7CC590EA-11C0-9840-B766-27CB85B14FC0}">
      <dgm:prSet/>
      <dgm:spPr/>
      <dgm:t>
        <a:bodyPr/>
        <a:lstStyle/>
        <a:p>
          <a:endParaRPr lang="en-US"/>
        </a:p>
      </dgm:t>
    </dgm:pt>
    <dgm:pt modelId="{E9007C96-F48C-D246-8C18-AE52F8DA552B}">
      <dgm:prSet phldrT="[Text]"/>
      <dgm:spPr/>
      <dgm:t>
        <a:bodyPr/>
        <a:lstStyle/>
        <a:p>
          <a:r>
            <a:rPr lang="en-US" dirty="0" smtClean="0"/>
            <a:t>MILLER, MORTON Legal and Financing</a:t>
          </a:r>
          <a:endParaRPr lang="en-US" dirty="0"/>
        </a:p>
      </dgm:t>
    </dgm:pt>
    <dgm:pt modelId="{375E99F0-F39B-264C-97D0-F4AA86F7A113}" type="parTrans" cxnId="{EE13609D-053B-4B4B-B619-FBA8C166267A}">
      <dgm:prSet/>
      <dgm:spPr/>
      <dgm:t>
        <a:bodyPr/>
        <a:lstStyle/>
        <a:p>
          <a:endParaRPr lang="en-US"/>
        </a:p>
      </dgm:t>
    </dgm:pt>
    <dgm:pt modelId="{D0C68A7E-6934-B845-ABEB-22D009AB50C8}" type="sibTrans" cxnId="{EE13609D-053B-4B4B-B619-FBA8C166267A}">
      <dgm:prSet/>
      <dgm:spPr/>
      <dgm:t>
        <a:bodyPr/>
        <a:lstStyle/>
        <a:p>
          <a:endParaRPr lang="en-US"/>
        </a:p>
      </dgm:t>
    </dgm:pt>
    <dgm:pt modelId="{B7485149-4B6D-0D4C-916B-5561FD2AA7E1}">
      <dgm:prSet phldrT="[Text]"/>
      <dgm:spPr>
        <a:scene3d>
          <a:camera prst="perspectiveFront" fov="3000000"/>
          <a:lightRig rig="threePt" dir="tl"/>
        </a:scene3d>
        <a:sp3d>
          <a:bevelT w="0" h="0"/>
          <a:bevelB w="0" h="0"/>
        </a:sp3d>
      </dgm:spPr>
      <dgm:t>
        <a:bodyPr/>
        <a:lstStyle/>
        <a:p>
          <a:r>
            <a:rPr lang="en-US" smtClean="0"/>
            <a:t>CAPSTONE Strategic Execution</a:t>
          </a:r>
          <a:endParaRPr lang="en-US" dirty="0"/>
        </a:p>
      </dgm:t>
    </dgm:pt>
    <dgm:pt modelId="{7C6000ED-1E0A-0141-B502-534A3B416BD9}" type="parTrans" cxnId="{A63B0FEC-1C97-A745-8662-6D94A0A58FF1}">
      <dgm:prSet/>
      <dgm:spPr/>
      <dgm:t>
        <a:bodyPr/>
        <a:lstStyle/>
        <a:p>
          <a:endParaRPr lang="en-US"/>
        </a:p>
      </dgm:t>
    </dgm:pt>
    <dgm:pt modelId="{93495592-F48C-234E-8F57-CC80C10EBEE3}" type="sibTrans" cxnId="{A63B0FEC-1C97-A745-8662-6D94A0A58FF1}">
      <dgm:prSet/>
      <dgm:spPr/>
      <dgm:t>
        <a:bodyPr/>
        <a:lstStyle/>
        <a:p>
          <a:endParaRPr lang="en-US"/>
        </a:p>
      </dgm:t>
    </dgm:pt>
    <dgm:pt modelId="{B10D811F-11B4-874C-B022-F3A75BA2F1D8}">
      <dgm:prSet phldrT="[Text]"/>
      <dgm:spPr/>
      <dgm:t>
        <a:bodyPr/>
        <a:lstStyle/>
        <a:p>
          <a:r>
            <a:rPr lang="en-US" dirty="0" smtClean="0"/>
            <a:t>HOLLAND &amp; ASSOCIATES Accounting</a:t>
          </a:r>
          <a:endParaRPr lang="en-US" dirty="0"/>
        </a:p>
      </dgm:t>
    </dgm:pt>
    <dgm:pt modelId="{62D05DC9-E345-AA4B-A027-0984DCD0CFF9}" type="parTrans" cxnId="{4263C505-8ECF-BF4E-9322-D696A43A1330}">
      <dgm:prSet/>
      <dgm:spPr/>
      <dgm:t>
        <a:bodyPr/>
        <a:lstStyle/>
        <a:p>
          <a:endParaRPr lang="en-US"/>
        </a:p>
      </dgm:t>
    </dgm:pt>
    <dgm:pt modelId="{19BA1EA3-BDDB-2A45-9BAE-702E673C77D2}" type="sibTrans" cxnId="{4263C505-8ECF-BF4E-9322-D696A43A1330}">
      <dgm:prSet/>
      <dgm:spPr/>
      <dgm:t>
        <a:bodyPr/>
        <a:lstStyle/>
        <a:p>
          <a:endParaRPr lang="en-US"/>
        </a:p>
      </dgm:t>
    </dgm:pt>
    <dgm:pt modelId="{8B6A2FB8-3B1E-4146-A00D-742E06D03FF2}" type="pres">
      <dgm:prSet presAssocID="{32DE0E47-DBA1-9244-B0E0-AC15FD0D3A46}" presName="compositeShape" presStyleCnt="0">
        <dgm:presLayoutVars>
          <dgm:chMax val="9"/>
          <dgm:dir/>
          <dgm:resizeHandles val="exact"/>
        </dgm:presLayoutVars>
      </dgm:prSet>
      <dgm:spPr/>
      <dgm:t>
        <a:bodyPr/>
        <a:lstStyle/>
        <a:p>
          <a:endParaRPr lang="en-US"/>
        </a:p>
      </dgm:t>
    </dgm:pt>
    <dgm:pt modelId="{B7F7E563-C533-AE43-A9CD-C2F2389645A3}" type="pres">
      <dgm:prSet presAssocID="{32DE0E47-DBA1-9244-B0E0-AC15FD0D3A46}" presName="triangle1" presStyleLbl="node1" presStyleIdx="0" presStyleCnt="4" custLinFactNeighborX="-683" custLinFactNeighborY="1366">
        <dgm:presLayoutVars>
          <dgm:bulletEnabled val="1"/>
        </dgm:presLayoutVars>
      </dgm:prSet>
      <dgm:spPr/>
      <dgm:t>
        <a:bodyPr/>
        <a:lstStyle/>
        <a:p>
          <a:endParaRPr lang="en-US"/>
        </a:p>
      </dgm:t>
    </dgm:pt>
    <dgm:pt modelId="{FB8B7D25-F8E6-CF41-934F-296D8AD8D71F}" type="pres">
      <dgm:prSet presAssocID="{32DE0E47-DBA1-9244-B0E0-AC15FD0D3A46}" presName="triangle2" presStyleLbl="node1" presStyleIdx="1" presStyleCnt="4">
        <dgm:presLayoutVars>
          <dgm:bulletEnabled val="1"/>
        </dgm:presLayoutVars>
      </dgm:prSet>
      <dgm:spPr/>
      <dgm:t>
        <a:bodyPr/>
        <a:lstStyle/>
        <a:p>
          <a:endParaRPr lang="en-US"/>
        </a:p>
      </dgm:t>
    </dgm:pt>
    <dgm:pt modelId="{C2CF4430-31C7-C342-B18D-07881BBFB5D0}" type="pres">
      <dgm:prSet presAssocID="{32DE0E47-DBA1-9244-B0E0-AC15FD0D3A46}" presName="triangle3" presStyleLbl="node1" presStyleIdx="2" presStyleCnt="4" custScaleY="102174">
        <dgm:presLayoutVars>
          <dgm:bulletEnabled val="1"/>
        </dgm:presLayoutVars>
      </dgm:prSet>
      <dgm:spPr/>
      <dgm:t>
        <a:bodyPr/>
        <a:lstStyle/>
        <a:p>
          <a:endParaRPr lang="en-US"/>
        </a:p>
      </dgm:t>
    </dgm:pt>
    <dgm:pt modelId="{EE7C8C44-D167-5249-859E-AE681A0B94DD}" type="pres">
      <dgm:prSet presAssocID="{32DE0E47-DBA1-9244-B0E0-AC15FD0D3A46}" presName="triangle4" presStyleLbl="node1" presStyleIdx="3" presStyleCnt="4">
        <dgm:presLayoutVars>
          <dgm:bulletEnabled val="1"/>
        </dgm:presLayoutVars>
      </dgm:prSet>
      <dgm:spPr/>
      <dgm:t>
        <a:bodyPr/>
        <a:lstStyle/>
        <a:p>
          <a:endParaRPr lang="en-US"/>
        </a:p>
      </dgm:t>
    </dgm:pt>
  </dgm:ptLst>
  <dgm:cxnLst>
    <dgm:cxn modelId="{7CC590EA-11C0-9840-B766-27CB85B14FC0}" srcId="{32DE0E47-DBA1-9244-B0E0-AC15FD0D3A46}" destId="{651EE76F-33F0-EA46-B05D-5BC4135F42F3}" srcOrd="0" destOrd="0" parTransId="{6A4CEC34-BC48-2348-85AB-92D91293D24D}" sibTransId="{7A8258AA-43DD-3545-B573-1A68F5E90219}"/>
    <dgm:cxn modelId="{A63B0FEC-1C97-A745-8662-6D94A0A58FF1}" srcId="{32DE0E47-DBA1-9244-B0E0-AC15FD0D3A46}" destId="{B7485149-4B6D-0D4C-916B-5561FD2AA7E1}" srcOrd="2" destOrd="0" parTransId="{7C6000ED-1E0A-0141-B502-534A3B416BD9}" sibTransId="{93495592-F48C-234E-8F57-CC80C10EBEE3}"/>
    <dgm:cxn modelId="{CCEAEC1E-C9B6-4643-B255-1FE36769C411}" type="presOf" srcId="{32DE0E47-DBA1-9244-B0E0-AC15FD0D3A46}" destId="{8B6A2FB8-3B1E-4146-A00D-742E06D03FF2}" srcOrd="0" destOrd="0" presId="urn:microsoft.com/office/officeart/2005/8/layout/pyramid4"/>
    <dgm:cxn modelId="{6562D531-4E19-8F4A-A51B-AB9C243623CC}" type="presOf" srcId="{B7485149-4B6D-0D4C-916B-5561FD2AA7E1}" destId="{C2CF4430-31C7-C342-B18D-07881BBFB5D0}" srcOrd="0" destOrd="0" presId="urn:microsoft.com/office/officeart/2005/8/layout/pyramid4"/>
    <dgm:cxn modelId="{453FEC6C-7E8A-0047-A134-D6ED904C2768}" type="presOf" srcId="{B10D811F-11B4-874C-B022-F3A75BA2F1D8}" destId="{EE7C8C44-D167-5249-859E-AE681A0B94DD}" srcOrd="0" destOrd="0" presId="urn:microsoft.com/office/officeart/2005/8/layout/pyramid4"/>
    <dgm:cxn modelId="{EE13609D-053B-4B4B-B619-FBA8C166267A}" srcId="{32DE0E47-DBA1-9244-B0E0-AC15FD0D3A46}" destId="{E9007C96-F48C-D246-8C18-AE52F8DA552B}" srcOrd="1" destOrd="0" parTransId="{375E99F0-F39B-264C-97D0-F4AA86F7A113}" sibTransId="{D0C68A7E-6934-B845-ABEB-22D009AB50C8}"/>
    <dgm:cxn modelId="{BCB322C6-FC47-7845-B6B2-F992AFF4F586}" type="presOf" srcId="{651EE76F-33F0-EA46-B05D-5BC4135F42F3}" destId="{B7F7E563-C533-AE43-A9CD-C2F2389645A3}" srcOrd="0" destOrd="0" presId="urn:microsoft.com/office/officeart/2005/8/layout/pyramid4"/>
    <dgm:cxn modelId="{F04F2D88-FA9A-1A49-A207-60B5B6A128DA}" type="presOf" srcId="{E9007C96-F48C-D246-8C18-AE52F8DA552B}" destId="{FB8B7D25-F8E6-CF41-934F-296D8AD8D71F}" srcOrd="0" destOrd="0" presId="urn:microsoft.com/office/officeart/2005/8/layout/pyramid4"/>
    <dgm:cxn modelId="{4263C505-8ECF-BF4E-9322-D696A43A1330}" srcId="{32DE0E47-DBA1-9244-B0E0-AC15FD0D3A46}" destId="{B10D811F-11B4-874C-B022-F3A75BA2F1D8}" srcOrd="3" destOrd="0" parTransId="{62D05DC9-E345-AA4B-A027-0984DCD0CFF9}" sibTransId="{19BA1EA3-BDDB-2A45-9BAE-702E673C77D2}"/>
    <dgm:cxn modelId="{556ED592-9559-4145-8D24-A40F8C53559B}" type="presParOf" srcId="{8B6A2FB8-3B1E-4146-A00D-742E06D03FF2}" destId="{B7F7E563-C533-AE43-A9CD-C2F2389645A3}" srcOrd="0" destOrd="0" presId="urn:microsoft.com/office/officeart/2005/8/layout/pyramid4"/>
    <dgm:cxn modelId="{D8F8CF44-2871-C84D-8A67-559E694A7285}" type="presParOf" srcId="{8B6A2FB8-3B1E-4146-A00D-742E06D03FF2}" destId="{FB8B7D25-F8E6-CF41-934F-296D8AD8D71F}" srcOrd="1" destOrd="0" presId="urn:microsoft.com/office/officeart/2005/8/layout/pyramid4"/>
    <dgm:cxn modelId="{D9B6B8C3-79FC-2940-B13E-D54024C4975B}" type="presParOf" srcId="{8B6A2FB8-3B1E-4146-A00D-742E06D03FF2}" destId="{C2CF4430-31C7-C342-B18D-07881BBFB5D0}" srcOrd="2" destOrd="0" presId="urn:microsoft.com/office/officeart/2005/8/layout/pyramid4"/>
    <dgm:cxn modelId="{D4EB9E18-AAFC-C344-9B98-344122ADBD52}" type="presParOf" srcId="{8B6A2FB8-3B1E-4146-A00D-742E06D03FF2}" destId="{EE7C8C44-D167-5249-859E-AE681A0B94DD}"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F1EF10-3BC3-F94C-9C03-0A4E8F3D4A57}" type="doc">
      <dgm:prSet loTypeId="urn:microsoft.com/office/officeart/2005/8/layout/chevron2" loCatId="" qsTypeId="urn:microsoft.com/office/officeart/2005/8/quickstyle/simple4" qsCatId="simple" csTypeId="urn:microsoft.com/office/officeart/2005/8/colors/accent1_2" csCatId="accent1" phldr="1"/>
      <dgm:spPr/>
      <dgm:t>
        <a:bodyPr/>
        <a:lstStyle/>
        <a:p>
          <a:endParaRPr lang="en-US"/>
        </a:p>
      </dgm:t>
    </dgm:pt>
    <dgm:pt modelId="{BD338E88-272E-C141-9093-8C455F70E066}">
      <dgm:prSet phldrT="[Text]"/>
      <dgm:spPr/>
      <dgm:t>
        <a:bodyPr/>
        <a:lstStyle/>
        <a:p>
          <a:endParaRPr lang="en-US" dirty="0"/>
        </a:p>
      </dgm:t>
    </dgm:pt>
    <dgm:pt modelId="{E90F4C7F-E0FF-F843-B896-727A8078474B}" type="parTrans" cxnId="{67E841E9-10D2-794C-9EC0-A4E6A2A2F54E}">
      <dgm:prSet/>
      <dgm:spPr/>
      <dgm:t>
        <a:bodyPr/>
        <a:lstStyle/>
        <a:p>
          <a:endParaRPr lang="en-US"/>
        </a:p>
      </dgm:t>
    </dgm:pt>
    <dgm:pt modelId="{135AE389-FEF6-5C4F-9FB6-91A6061EE362}" type="sibTrans" cxnId="{67E841E9-10D2-794C-9EC0-A4E6A2A2F54E}">
      <dgm:prSet/>
      <dgm:spPr/>
      <dgm:t>
        <a:bodyPr/>
        <a:lstStyle/>
        <a:p>
          <a:endParaRPr lang="en-US"/>
        </a:p>
      </dgm:t>
    </dgm:pt>
    <dgm:pt modelId="{8BC932A7-CED5-0740-BBA8-BE6305C7FCB1}">
      <dgm:prSet phldrT="[Text]" custT="1"/>
      <dgm:spPr/>
      <dgm:t>
        <a:bodyPr/>
        <a:lstStyle/>
        <a:p>
          <a:r>
            <a:rPr lang="en-US" sz="1200" dirty="0" smtClean="0"/>
            <a:t>Acquire asset</a:t>
          </a:r>
          <a:endParaRPr lang="en-US" sz="1200" dirty="0"/>
        </a:p>
      </dgm:t>
    </dgm:pt>
    <dgm:pt modelId="{9D902100-F9A6-C942-8B07-806F33796E0E}" type="parTrans" cxnId="{7BBE7C37-742B-CD4C-BFE7-6181921B628A}">
      <dgm:prSet/>
      <dgm:spPr/>
      <dgm:t>
        <a:bodyPr/>
        <a:lstStyle/>
        <a:p>
          <a:endParaRPr lang="en-US"/>
        </a:p>
      </dgm:t>
    </dgm:pt>
    <dgm:pt modelId="{AC6BA9EE-A44D-8F46-80AC-6631F01537C0}" type="sibTrans" cxnId="{7BBE7C37-742B-CD4C-BFE7-6181921B628A}">
      <dgm:prSet/>
      <dgm:spPr/>
      <dgm:t>
        <a:bodyPr/>
        <a:lstStyle/>
        <a:p>
          <a:endParaRPr lang="en-US"/>
        </a:p>
      </dgm:t>
    </dgm:pt>
    <dgm:pt modelId="{D9FABF1E-C0E5-A34D-84CE-964B0E541D08}">
      <dgm:prSet custT="1"/>
      <dgm:spPr/>
      <dgm:t>
        <a:bodyPr/>
        <a:lstStyle/>
        <a:p>
          <a:r>
            <a:rPr lang="en-US" sz="1200" dirty="0" smtClean="0"/>
            <a:t>Investor formation</a:t>
          </a:r>
          <a:endParaRPr lang="en-US" sz="1200" dirty="0"/>
        </a:p>
      </dgm:t>
    </dgm:pt>
    <dgm:pt modelId="{7622495B-8866-A347-812D-69151E5E9BDE}" type="parTrans" cxnId="{1D1C02C1-0CE7-FA4F-B07E-A4C1F26CEB14}">
      <dgm:prSet/>
      <dgm:spPr/>
      <dgm:t>
        <a:bodyPr/>
        <a:lstStyle/>
        <a:p>
          <a:endParaRPr lang="en-US"/>
        </a:p>
      </dgm:t>
    </dgm:pt>
    <dgm:pt modelId="{C75EA320-9A68-9B47-9DBB-29846CDFE33D}" type="sibTrans" cxnId="{1D1C02C1-0CE7-FA4F-B07E-A4C1F26CEB14}">
      <dgm:prSet/>
      <dgm:spPr/>
      <dgm:t>
        <a:bodyPr/>
        <a:lstStyle/>
        <a:p>
          <a:endParaRPr lang="en-US"/>
        </a:p>
      </dgm:t>
    </dgm:pt>
    <dgm:pt modelId="{54C26389-F7E7-1249-A5A1-9A8703721ED4}">
      <dgm:prSet phldrT="[Text]"/>
      <dgm:spPr/>
      <dgm:t>
        <a:bodyPr/>
        <a:lstStyle/>
        <a:p>
          <a:r>
            <a:rPr lang="en-US" dirty="0" smtClean="0"/>
            <a:t> </a:t>
          </a:r>
          <a:endParaRPr lang="en-US" dirty="0"/>
        </a:p>
      </dgm:t>
    </dgm:pt>
    <dgm:pt modelId="{541527BC-1716-A64C-82D9-BEB9C44298F0}" type="parTrans" cxnId="{281BE135-0F33-D245-BE1F-2E64D58991D5}">
      <dgm:prSet/>
      <dgm:spPr/>
      <dgm:t>
        <a:bodyPr/>
        <a:lstStyle/>
        <a:p>
          <a:endParaRPr lang="en-US"/>
        </a:p>
      </dgm:t>
    </dgm:pt>
    <dgm:pt modelId="{90740A59-75F1-D648-9317-11A8E9B13529}" type="sibTrans" cxnId="{281BE135-0F33-D245-BE1F-2E64D58991D5}">
      <dgm:prSet/>
      <dgm:spPr/>
      <dgm:t>
        <a:bodyPr/>
        <a:lstStyle/>
        <a:p>
          <a:endParaRPr lang="en-US"/>
        </a:p>
      </dgm:t>
    </dgm:pt>
    <dgm:pt modelId="{E4A4CF34-9B9D-8041-A85A-AD3CE1C1905D}">
      <dgm:prSet phldrT="[Text]"/>
      <dgm:spPr/>
      <dgm:t>
        <a:bodyPr/>
        <a:lstStyle/>
        <a:p>
          <a:endParaRPr lang="en-US" dirty="0"/>
        </a:p>
      </dgm:t>
    </dgm:pt>
    <dgm:pt modelId="{02F9EE5F-D86D-104F-860D-67B05D055E9C}" type="parTrans" cxnId="{BC686EEB-A77E-4D4D-9480-5AF20D558899}">
      <dgm:prSet/>
      <dgm:spPr/>
      <dgm:t>
        <a:bodyPr/>
        <a:lstStyle/>
        <a:p>
          <a:endParaRPr lang="en-US"/>
        </a:p>
      </dgm:t>
    </dgm:pt>
    <dgm:pt modelId="{4EC6F670-DF9A-734C-B9C4-BB3737EB39A4}" type="sibTrans" cxnId="{BC686EEB-A77E-4D4D-9480-5AF20D558899}">
      <dgm:prSet/>
      <dgm:spPr/>
      <dgm:t>
        <a:bodyPr/>
        <a:lstStyle/>
        <a:p>
          <a:endParaRPr lang="en-US"/>
        </a:p>
      </dgm:t>
    </dgm:pt>
    <dgm:pt modelId="{4ACDF4FE-B82A-1448-966F-B060EE4661F5}">
      <dgm:prSet custT="1"/>
      <dgm:spPr/>
      <dgm:t>
        <a:bodyPr/>
        <a:lstStyle/>
        <a:p>
          <a:r>
            <a:rPr lang="en-US" sz="1200" dirty="0" smtClean="0"/>
            <a:t>Increase rents</a:t>
          </a:r>
          <a:endParaRPr lang="en-US" sz="1200" dirty="0"/>
        </a:p>
      </dgm:t>
    </dgm:pt>
    <dgm:pt modelId="{D9AC97B7-07F0-4B46-8F68-73A44D23F835}" type="parTrans" cxnId="{6E808741-5BCE-E847-B404-4275B89BC1C2}">
      <dgm:prSet/>
      <dgm:spPr/>
      <dgm:t>
        <a:bodyPr/>
        <a:lstStyle/>
        <a:p>
          <a:endParaRPr lang="en-US"/>
        </a:p>
      </dgm:t>
    </dgm:pt>
    <dgm:pt modelId="{D8464B14-1E85-E447-BFDC-B183BE1CA068}" type="sibTrans" cxnId="{6E808741-5BCE-E847-B404-4275B89BC1C2}">
      <dgm:prSet/>
      <dgm:spPr/>
      <dgm:t>
        <a:bodyPr/>
        <a:lstStyle/>
        <a:p>
          <a:endParaRPr lang="en-US"/>
        </a:p>
      </dgm:t>
    </dgm:pt>
    <dgm:pt modelId="{6C4B5D07-4468-EF40-BA2B-8AD3FE368163}">
      <dgm:prSet phldrT="[Text]"/>
      <dgm:spPr/>
      <dgm:t>
        <a:bodyPr/>
        <a:lstStyle/>
        <a:p>
          <a:endParaRPr lang="en-US" dirty="0"/>
        </a:p>
      </dgm:t>
    </dgm:pt>
    <dgm:pt modelId="{69AD68C7-8989-404E-B10D-1E75D0A8D97E}" type="parTrans" cxnId="{AF31761F-D0BC-9E4D-B975-A6178E86F3C3}">
      <dgm:prSet/>
      <dgm:spPr/>
      <dgm:t>
        <a:bodyPr/>
        <a:lstStyle/>
        <a:p>
          <a:endParaRPr lang="en-US"/>
        </a:p>
      </dgm:t>
    </dgm:pt>
    <dgm:pt modelId="{A86996F8-9C8C-F14F-9021-FECB58E62AA3}" type="sibTrans" cxnId="{AF31761F-D0BC-9E4D-B975-A6178E86F3C3}">
      <dgm:prSet/>
      <dgm:spPr/>
      <dgm:t>
        <a:bodyPr/>
        <a:lstStyle/>
        <a:p>
          <a:endParaRPr lang="en-US"/>
        </a:p>
      </dgm:t>
    </dgm:pt>
    <dgm:pt modelId="{3777E046-C03D-C84D-B808-9F329724EA93}">
      <dgm:prSet/>
      <dgm:spPr/>
      <dgm:t>
        <a:bodyPr/>
        <a:lstStyle/>
        <a:p>
          <a:endParaRPr lang="en-US" sz="700" dirty="0"/>
        </a:p>
      </dgm:t>
    </dgm:pt>
    <dgm:pt modelId="{F473D86E-5753-0044-A335-5C0411461052}" type="parTrans" cxnId="{065203E8-D31F-B847-B21F-2FF4BA19E472}">
      <dgm:prSet/>
      <dgm:spPr/>
      <dgm:t>
        <a:bodyPr/>
        <a:lstStyle/>
        <a:p>
          <a:endParaRPr lang="en-US"/>
        </a:p>
      </dgm:t>
    </dgm:pt>
    <dgm:pt modelId="{0F73F071-828B-8444-8DC7-2AFE12033186}" type="sibTrans" cxnId="{065203E8-D31F-B847-B21F-2FF4BA19E472}">
      <dgm:prSet/>
      <dgm:spPr/>
      <dgm:t>
        <a:bodyPr/>
        <a:lstStyle/>
        <a:p>
          <a:endParaRPr lang="en-US"/>
        </a:p>
      </dgm:t>
    </dgm:pt>
    <dgm:pt modelId="{F26B1895-AC85-CE46-939B-0B06CDF79581}">
      <dgm:prSet/>
      <dgm:spPr/>
      <dgm:t>
        <a:bodyPr/>
        <a:lstStyle/>
        <a:p>
          <a:endParaRPr lang="en-US" dirty="0"/>
        </a:p>
      </dgm:t>
    </dgm:pt>
    <dgm:pt modelId="{FB7A2724-3423-3446-962B-D3CD30C8C322}" type="parTrans" cxnId="{CA611A6A-0652-214D-8EE0-1E84065F912D}">
      <dgm:prSet/>
      <dgm:spPr/>
      <dgm:t>
        <a:bodyPr/>
        <a:lstStyle/>
        <a:p>
          <a:endParaRPr lang="en-US"/>
        </a:p>
      </dgm:t>
    </dgm:pt>
    <dgm:pt modelId="{B1ECAFC3-FA78-B747-BCF1-2CCD2F061262}" type="sibTrans" cxnId="{CA611A6A-0652-214D-8EE0-1E84065F912D}">
      <dgm:prSet/>
      <dgm:spPr/>
      <dgm:t>
        <a:bodyPr/>
        <a:lstStyle/>
        <a:p>
          <a:endParaRPr lang="en-US"/>
        </a:p>
      </dgm:t>
    </dgm:pt>
    <dgm:pt modelId="{80E29D32-2DF7-3247-8F24-3AA3C8E316B6}">
      <dgm:prSet/>
      <dgm:spPr/>
      <dgm:t>
        <a:bodyPr/>
        <a:lstStyle/>
        <a:p>
          <a:endParaRPr lang="en-US" sz="700" dirty="0"/>
        </a:p>
      </dgm:t>
    </dgm:pt>
    <dgm:pt modelId="{759BEE90-71DD-814D-BB26-8285F9B5DB9C}" type="parTrans" cxnId="{CD6CB118-7D63-0D42-9981-796650841FCD}">
      <dgm:prSet/>
      <dgm:spPr/>
      <dgm:t>
        <a:bodyPr/>
        <a:lstStyle/>
        <a:p>
          <a:endParaRPr lang="en-US"/>
        </a:p>
      </dgm:t>
    </dgm:pt>
    <dgm:pt modelId="{DF5B7075-AB4B-974F-BE40-460B81ADAC54}" type="sibTrans" cxnId="{CD6CB118-7D63-0D42-9981-796650841FCD}">
      <dgm:prSet/>
      <dgm:spPr/>
      <dgm:t>
        <a:bodyPr/>
        <a:lstStyle/>
        <a:p>
          <a:endParaRPr lang="en-US"/>
        </a:p>
      </dgm:t>
    </dgm:pt>
    <dgm:pt modelId="{22489A18-CF65-E746-8BD8-DF6D2A5C260C}">
      <dgm:prSet custT="1"/>
      <dgm:spPr/>
      <dgm:t>
        <a:bodyPr/>
        <a:lstStyle/>
        <a:p>
          <a:r>
            <a:rPr lang="en-US" sz="1200" dirty="0" smtClean="0"/>
            <a:t>Asset appreciation</a:t>
          </a:r>
          <a:endParaRPr lang="en-US" sz="1200" dirty="0"/>
        </a:p>
      </dgm:t>
    </dgm:pt>
    <dgm:pt modelId="{D29FA077-2D8C-B047-A946-06582B500692}" type="parTrans" cxnId="{A1C713BD-5F2E-6943-A730-9AF284E18EC8}">
      <dgm:prSet/>
      <dgm:spPr/>
      <dgm:t>
        <a:bodyPr/>
        <a:lstStyle/>
        <a:p>
          <a:endParaRPr lang="en-US"/>
        </a:p>
      </dgm:t>
    </dgm:pt>
    <dgm:pt modelId="{8A741171-F34F-0445-AEE4-52CD72234DC0}" type="sibTrans" cxnId="{A1C713BD-5F2E-6943-A730-9AF284E18EC8}">
      <dgm:prSet/>
      <dgm:spPr/>
      <dgm:t>
        <a:bodyPr/>
        <a:lstStyle/>
        <a:p>
          <a:endParaRPr lang="en-US"/>
        </a:p>
      </dgm:t>
    </dgm:pt>
    <dgm:pt modelId="{668E93E9-354D-A344-9FE7-9466E33E4952}">
      <dgm:prSet custT="1"/>
      <dgm:spPr/>
      <dgm:t>
        <a:bodyPr/>
        <a:lstStyle/>
        <a:p>
          <a:r>
            <a:rPr lang="en-US" sz="1200" dirty="0" smtClean="0"/>
            <a:t>Distribute cash flow</a:t>
          </a:r>
          <a:endParaRPr lang="en-US" sz="1200" dirty="0"/>
        </a:p>
      </dgm:t>
    </dgm:pt>
    <dgm:pt modelId="{F13745A6-7236-2D46-8480-F54C5AA6A293}" type="parTrans" cxnId="{85A01D96-27A6-FA49-8ED1-F5DD87A1F310}">
      <dgm:prSet/>
      <dgm:spPr/>
      <dgm:t>
        <a:bodyPr/>
        <a:lstStyle/>
        <a:p>
          <a:endParaRPr lang="en-US"/>
        </a:p>
      </dgm:t>
    </dgm:pt>
    <dgm:pt modelId="{55C75E29-7117-6949-93D5-17BDFD3FBEF3}" type="sibTrans" cxnId="{85A01D96-27A6-FA49-8ED1-F5DD87A1F310}">
      <dgm:prSet/>
      <dgm:spPr/>
      <dgm:t>
        <a:bodyPr/>
        <a:lstStyle/>
        <a:p>
          <a:endParaRPr lang="en-US"/>
        </a:p>
      </dgm:t>
    </dgm:pt>
    <dgm:pt modelId="{691D797A-E2FE-544D-A823-EFC618C7E59F}">
      <dgm:prSet phldrT="[Text]" custT="1"/>
      <dgm:spPr/>
      <dgm:t>
        <a:bodyPr/>
        <a:lstStyle/>
        <a:p>
          <a:r>
            <a:rPr lang="en-US" sz="1200" dirty="0" smtClean="0"/>
            <a:t>Reposition</a:t>
          </a:r>
          <a:endParaRPr lang="en-US" sz="1200" dirty="0"/>
        </a:p>
      </dgm:t>
    </dgm:pt>
    <dgm:pt modelId="{71C7B774-9359-0C40-936E-BDFF1E4F1467}" type="sibTrans" cxnId="{BC6126A6-BBAA-3943-B68E-24FD159E9408}">
      <dgm:prSet/>
      <dgm:spPr/>
      <dgm:t>
        <a:bodyPr/>
        <a:lstStyle/>
        <a:p>
          <a:endParaRPr lang="en-US"/>
        </a:p>
      </dgm:t>
    </dgm:pt>
    <dgm:pt modelId="{2273B247-9E48-FB49-84EE-3F8D4FE5A7CE}" type="parTrans" cxnId="{BC6126A6-BBAA-3943-B68E-24FD159E9408}">
      <dgm:prSet/>
      <dgm:spPr/>
      <dgm:t>
        <a:bodyPr/>
        <a:lstStyle/>
        <a:p>
          <a:endParaRPr lang="en-US"/>
        </a:p>
      </dgm:t>
    </dgm:pt>
    <dgm:pt modelId="{C0F59E1D-BE75-2449-BC83-8ECBCE45C63C}">
      <dgm:prSet/>
      <dgm:spPr/>
      <dgm:t>
        <a:bodyPr/>
        <a:lstStyle/>
        <a:p>
          <a:endParaRPr lang="en-US" dirty="0"/>
        </a:p>
      </dgm:t>
    </dgm:pt>
    <dgm:pt modelId="{15692514-695D-4B44-8A8D-CA8D554CAC3A}" type="parTrans" cxnId="{9CB5018E-301E-E14B-9C72-682730BF73B9}">
      <dgm:prSet/>
      <dgm:spPr/>
      <dgm:t>
        <a:bodyPr/>
        <a:lstStyle/>
        <a:p>
          <a:endParaRPr lang="en-US"/>
        </a:p>
      </dgm:t>
    </dgm:pt>
    <dgm:pt modelId="{8E0B3C69-7441-C144-B62E-F83281DBAF09}" type="sibTrans" cxnId="{9CB5018E-301E-E14B-9C72-682730BF73B9}">
      <dgm:prSet/>
      <dgm:spPr/>
      <dgm:t>
        <a:bodyPr/>
        <a:lstStyle/>
        <a:p>
          <a:endParaRPr lang="en-US"/>
        </a:p>
      </dgm:t>
    </dgm:pt>
    <dgm:pt modelId="{FE44E9B5-3E9F-324F-AF08-7FDB5FDA5093}">
      <dgm:prSet/>
      <dgm:spPr/>
      <dgm:t>
        <a:bodyPr/>
        <a:lstStyle/>
        <a:p>
          <a:endParaRPr lang="en-US" sz="1100" dirty="0"/>
        </a:p>
      </dgm:t>
    </dgm:pt>
    <dgm:pt modelId="{88034852-8DC9-974D-B960-8AB3D68E1D77}" type="parTrans" cxnId="{E572CF16-38CE-2349-9F2B-C14EDD81431C}">
      <dgm:prSet/>
      <dgm:spPr/>
      <dgm:t>
        <a:bodyPr/>
        <a:lstStyle/>
        <a:p>
          <a:endParaRPr lang="en-US"/>
        </a:p>
      </dgm:t>
    </dgm:pt>
    <dgm:pt modelId="{D1F60D5F-32EE-6B44-A57D-04EA34D5524D}" type="sibTrans" cxnId="{E572CF16-38CE-2349-9F2B-C14EDD81431C}">
      <dgm:prSet/>
      <dgm:spPr/>
      <dgm:t>
        <a:bodyPr/>
        <a:lstStyle/>
        <a:p>
          <a:endParaRPr lang="en-US"/>
        </a:p>
      </dgm:t>
    </dgm:pt>
    <dgm:pt modelId="{DF860A84-1BF3-6A49-A329-C2FAD5ABE127}">
      <dgm:prSet custT="1"/>
      <dgm:spPr/>
      <dgm:t>
        <a:bodyPr/>
        <a:lstStyle/>
        <a:p>
          <a:r>
            <a:rPr lang="en-US" sz="1200" dirty="0" smtClean="0"/>
            <a:t>Re-finance or sell asset</a:t>
          </a:r>
          <a:endParaRPr lang="en-US" sz="1200" dirty="0"/>
        </a:p>
      </dgm:t>
    </dgm:pt>
    <dgm:pt modelId="{0FD7DF30-FB7E-8742-824A-B9EAEFB85ED6}" type="parTrans" cxnId="{A61E078F-BA81-A940-B90B-4703ED4CCF01}">
      <dgm:prSet/>
      <dgm:spPr/>
      <dgm:t>
        <a:bodyPr/>
        <a:lstStyle/>
        <a:p>
          <a:endParaRPr lang="en-US"/>
        </a:p>
      </dgm:t>
    </dgm:pt>
    <dgm:pt modelId="{DEF41FDE-C645-6B45-A633-1BC94715AEE2}" type="sibTrans" cxnId="{A61E078F-BA81-A940-B90B-4703ED4CCF01}">
      <dgm:prSet/>
      <dgm:spPr/>
      <dgm:t>
        <a:bodyPr/>
        <a:lstStyle/>
        <a:p>
          <a:endParaRPr lang="en-US"/>
        </a:p>
      </dgm:t>
    </dgm:pt>
    <dgm:pt modelId="{0A24C7AA-C4AE-2643-86E5-ECB290F8FAC9}">
      <dgm:prSet/>
      <dgm:spPr/>
      <dgm:t>
        <a:bodyPr/>
        <a:lstStyle/>
        <a:p>
          <a:endParaRPr lang="en-US" dirty="0"/>
        </a:p>
      </dgm:t>
    </dgm:pt>
    <dgm:pt modelId="{389E5AF6-B042-1743-9B5C-F1ED92FA7FE4}" type="parTrans" cxnId="{7E3E221B-6962-1142-A11C-909592326A0B}">
      <dgm:prSet/>
      <dgm:spPr/>
      <dgm:t>
        <a:bodyPr/>
        <a:lstStyle/>
        <a:p>
          <a:endParaRPr lang="en-US"/>
        </a:p>
      </dgm:t>
    </dgm:pt>
    <dgm:pt modelId="{B9D018FF-9164-604A-ABA3-328DA32CD423}" type="sibTrans" cxnId="{7E3E221B-6962-1142-A11C-909592326A0B}">
      <dgm:prSet/>
      <dgm:spPr/>
      <dgm:t>
        <a:bodyPr/>
        <a:lstStyle/>
        <a:p>
          <a:endParaRPr lang="en-US"/>
        </a:p>
      </dgm:t>
    </dgm:pt>
    <dgm:pt modelId="{3995A728-8ADB-7140-BA28-6CD0F490C808}">
      <dgm:prSet/>
      <dgm:spPr/>
      <dgm:t>
        <a:bodyPr/>
        <a:lstStyle/>
        <a:p>
          <a:endParaRPr lang="en-US" sz="1100" dirty="0"/>
        </a:p>
      </dgm:t>
    </dgm:pt>
    <dgm:pt modelId="{6139C8C0-08DC-894E-95A1-7D25346B9D88}" type="parTrans" cxnId="{C3837ACA-8AED-0147-9DAB-D4E1C881F260}">
      <dgm:prSet/>
      <dgm:spPr/>
      <dgm:t>
        <a:bodyPr/>
        <a:lstStyle/>
        <a:p>
          <a:endParaRPr lang="en-US"/>
        </a:p>
      </dgm:t>
    </dgm:pt>
    <dgm:pt modelId="{25BD47CA-97A7-4847-99FF-21BF99A31D5C}" type="sibTrans" cxnId="{C3837ACA-8AED-0147-9DAB-D4E1C881F260}">
      <dgm:prSet/>
      <dgm:spPr/>
      <dgm:t>
        <a:bodyPr/>
        <a:lstStyle/>
        <a:p>
          <a:endParaRPr lang="en-US"/>
        </a:p>
      </dgm:t>
    </dgm:pt>
    <dgm:pt modelId="{34AAB6E0-2BC9-F947-9711-54A4AC477F9D}">
      <dgm:prSet custT="1"/>
      <dgm:spPr/>
      <dgm:t>
        <a:bodyPr/>
        <a:lstStyle/>
        <a:p>
          <a:r>
            <a:rPr lang="en-US" sz="1200" dirty="0" smtClean="0"/>
            <a:t>Distribute profits</a:t>
          </a:r>
          <a:endParaRPr lang="en-US" sz="1200" dirty="0"/>
        </a:p>
      </dgm:t>
    </dgm:pt>
    <dgm:pt modelId="{B93D90D0-AEAB-6F46-96B8-326430756A93}" type="parTrans" cxnId="{DAAA52EA-FE0F-A943-838D-6CE05245059E}">
      <dgm:prSet/>
      <dgm:spPr/>
      <dgm:t>
        <a:bodyPr/>
        <a:lstStyle/>
        <a:p>
          <a:endParaRPr lang="en-US"/>
        </a:p>
      </dgm:t>
    </dgm:pt>
    <dgm:pt modelId="{AF725E2C-89D9-9A4F-8AE6-53023E6581CC}" type="sibTrans" cxnId="{DAAA52EA-FE0F-A943-838D-6CE05245059E}">
      <dgm:prSet/>
      <dgm:spPr/>
      <dgm:t>
        <a:bodyPr/>
        <a:lstStyle/>
        <a:p>
          <a:endParaRPr lang="en-US"/>
        </a:p>
      </dgm:t>
    </dgm:pt>
    <dgm:pt modelId="{ED4489C9-F739-E246-BE52-BF21E99EDDC9}">
      <dgm:prSet custT="1"/>
      <dgm:spPr/>
      <dgm:t>
        <a:bodyPr/>
        <a:lstStyle/>
        <a:p>
          <a:endParaRPr lang="en-US" sz="1200" dirty="0"/>
        </a:p>
      </dgm:t>
    </dgm:pt>
    <dgm:pt modelId="{7B941531-7C76-7142-A342-3444FC59F50A}" type="parTrans" cxnId="{8B9DFAFA-B0F0-0D46-8EB3-C9D6BEB6FAFC}">
      <dgm:prSet/>
      <dgm:spPr/>
      <dgm:t>
        <a:bodyPr/>
        <a:lstStyle/>
        <a:p>
          <a:endParaRPr lang="en-US"/>
        </a:p>
      </dgm:t>
    </dgm:pt>
    <dgm:pt modelId="{2F07570A-1958-9343-9C0F-30B50FFC19E7}" type="sibTrans" cxnId="{8B9DFAFA-B0F0-0D46-8EB3-C9D6BEB6FAFC}">
      <dgm:prSet/>
      <dgm:spPr/>
      <dgm:t>
        <a:bodyPr/>
        <a:lstStyle/>
        <a:p>
          <a:endParaRPr lang="en-US"/>
        </a:p>
      </dgm:t>
    </dgm:pt>
    <dgm:pt modelId="{90559A59-9B7A-3E4C-9703-3B3A66499937}">
      <dgm:prSet phldrT="[Text]"/>
      <dgm:spPr/>
      <dgm:t>
        <a:bodyPr/>
        <a:lstStyle/>
        <a:p>
          <a:endParaRPr lang="en-US" dirty="0" smtClean="0"/>
        </a:p>
        <a:p>
          <a:endParaRPr lang="en-US" dirty="0"/>
        </a:p>
      </dgm:t>
    </dgm:pt>
    <dgm:pt modelId="{CC26382D-FB0E-9942-99E3-09502559AB9F}" type="sibTrans" cxnId="{18DF278E-8E72-1548-91EB-39E40024565A}">
      <dgm:prSet/>
      <dgm:spPr/>
      <dgm:t>
        <a:bodyPr/>
        <a:lstStyle/>
        <a:p>
          <a:endParaRPr lang="en-US"/>
        </a:p>
      </dgm:t>
    </dgm:pt>
    <dgm:pt modelId="{C05CFD4F-D75E-1D4E-9A57-91256741872B}" type="parTrans" cxnId="{18DF278E-8E72-1548-91EB-39E40024565A}">
      <dgm:prSet/>
      <dgm:spPr/>
      <dgm:t>
        <a:bodyPr/>
        <a:lstStyle/>
        <a:p>
          <a:endParaRPr lang="en-US"/>
        </a:p>
      </dgm:t>
    </dgm:pt>
    <dgm:pt modelId="{8658912B-A257-FF42-9650-A6FDECC90CDE}">
      <dgm:prSet custT="1"/>
      <dgm:spPr/>
      <dgm:t>
        <a:bodyPr/>
        <a:lstStyle/>
        <a:p>
          <a:endParaRPr lang="en-US" sz="1200" dirty="0"/>
        </a:p>
      </dgm:t>
    </dgm:pt>
    <dgm:pt modelId="{E2F2A0F8-72C8-AC4A-A24B-6DD371EAE42A}" type="parTrans" cxnId="{823FE4C8-9FCF-EF41-9764-23294DEE0BD5}">
      <dgm:prSet/>
      <dgm:spPr/>
      <dgm:t>
        <a:bodyPr/>
        <a:lstStyle/>
        <a:p>
          <a:endParaRPr lang="en-US"/>
        </a:p>
      </dgm:t>
    </dgm:pt>
    <dgm:pt modelId="{39118CD2-04AE-7149-89D7-489EC9158656}" type="sibTrans" cxnId="{823FE4C8-9FCF-EF41-9764-23294DEE0BD5}">
      <dgm:prSet/>
      <dgm:spPr/>
      <dgm:t>
        <a:bodyPr/>
        <a:lstStyle/>
        <a:p>
          <a:endParaRPr lang="en-US"/>
        </a:p>
      </dgm:t>
    </dgm:pt>
    <dgm:pt modelId="{BA5E7867-234B-2147-A11C-D7896B8CAC0F}" type="pres">
      <dgm:prSet presAssocID="{F9F1EF10-3BC3-F94C-9C03-0A4E8F3D4A57}" presName="linearFlow" presStyleCnt="0">
        <dgm:presLayoutVars>
          <dgm:dir/>
          <dgm:animLvl val="lvl"/>
          <dgm:resizeHandles val="exact"/>
        </dgm:presLayoutVars>
      </dgm:prSet>
      <dgm:spPr/>
      <dgm:t>
        <a:bodyPr/>
        <a:lstStyle/>
        <a:p>
          <a:endParaRPr lang="en-US"/>
        </a:p>
      </dgm:t>
    </dgm:pt>
    <dgm:pt modelId="{943FAC5B-FB9E-8B44-901B-5587992F9893}" type="pres">
      <dgm:prSet presAssocID="{BD338E88-272E-C141-9093-8C455F70E066}" presName="composite" presStyleCnt="0"/>
      <dgm:spPr/>
    </dgm:pt>
    <dgm:pt modelId="{DC83BD76-D2FC-D94F-8D08-42E320667410}" type="pres">
      <dgm:prSet presAssocID="{BD338E88-272E-C141-9093-8C455F70E066}" presName="parentText" presStyleLbl="alignNode1" presStyleIdx="0" presStyleCnt="8">
        <dgm:presLayoutVars>
          <dgm:chMax val="1"/>
          <dgm:bulletEnabled val="1"/>
        </dgm:presLayoutVars>
      </dgm:prSet>
      <dgm:spPr/>
      <dgm:t>
        <a:bodyPr/>
        <a:lstStyle/>
        <a:p>
          <a:endParaRPr lang="en-US"/>
        </a:p>
      </dgm:t>
    </dgm:pt>
    <dgm:pt modelId="{7764AE31-6BF3-874B-879F-EEE1AD967B15}" type="pres">
      <dgm:prSet presAssocID="{BD338E88-272E-C141-9093-8C455F70E066}" presName="descendantText" presStyleLbl="alignAcc1" presStyleIdx="0" presStyleCnt="8">
        <dgm:presLayoutVars>
          <dgm:bulletEnabled val="1"/>
        </dgm:presLayoutVars>
      </dgm:prSet>
      <dgm:spPr/>
      <dgm:t>
        <a:bodyPr/>
        <a:lstStyle/>
        <a:p>
          <a:endParaRPr lang="en-US"/>
        </a:p>
      </dgm:t>
    </dgm:pt>
    <dgm:pt modelId="{2C2AFB93-0BC3-924F-A81B-875F6971E812}" type="pres">
      <dgm:prSet presAssocID="{135AE389-FEF6-5C4F-9FB6-91A6061EE362}" presName="sp" presStyleCnt="0"/>
      <dgm:spPr/>
    </dgm:pt>
    <dgm:pt modelId="{83616288-24E1-3840-B04A-4D9F81C7A33C}" type="pres">
      <dgm:prSet presAssocID="{90559A59-9B7A-3E4C-9703-3B3A66499937}" presName="composite" presStyleCnt="0"/>
      <dgm:spPr/>
    </dgm:pt>
    <dgm:pt modelId="{81A288ED-F243-944B-A8D6-C37462EBCE7C}" type="pres">
      <dgm:prSet presAssocID="{90559A59-9B7A-3E4C-9703-3B3A66499937}" presName="parentText" presStyleLbl="alignNode1" presStyleIdx="1" presStyleCnt="8">
        <dgm:presLayoutVars>
          <dgm:chMax val="1"/>
          <dgm:bulletEnabled val="1"/>
        </dgm:presLayoutVars>
      </dgm:prSet>
      <dgm:spPr/>
      <dgm:t>
        <a:bodyPr/>
        <a:lstStyle/>
        <a:p>
          <a:endParaRPr lang="en-US"/>
        </a:p>
      </dgm:t>
    </dgm:pt>
    <dgm:pt modelId="{E7B770A6-F96F-DA48-ACB1-8769C5E8BF78}" type="pres">
      <dgm:prSet presAssocID="{90559A59-9B7A-3E4C-9703-3B3A66499937}" presName="descendantText" presStyleLbl="alignAcc1" presStyleIdx="1" presStyleCnt="8" custLinFactY="24571" custLinFactNeighborX="0" custLinFactNeighborY="100000">
        <dgm:presLayoutVars>
          <dgm:bulletEnabled val="1"/>
        </dgm:presLayoutVars>
      </dgm:prSet>
      <dgm:spPr/>
      <dgm:t>
        <a:bodyPr/>
        <a:lstStyle/>
        <a:p>
          <a:endParaRPr lang="en-US"/>
        </a:p>
      </dgm:t>
    </dgm:pt>
    <dgm:pt modelId="{A9BEEE4E-0B0D-AD4A-9983-7A51D581549A}" type="pres">
      <dgm:prSet presAssocID="{CC26382D-FB0E-9942-99E3-09502559AB9F}" presName="sp" presStyleCnt="0"/>
      <dgm:spPr/>
    </dgm:pt>
    <dgm:pt modelId="{CDC2122D-156D-D54B-90F0-93F5109B4F04}" type="pres">
      <dgm:prSet presAssocID="{54C26389-F7E7-1249-A5A1-9A8703721ED4}" presName="composite" presStyleCnt="0"/>
      <dgm:spPr/>
    </dgm:pt>
    <dgm:pt modelId="{783977AE-0190-E349-AA65-F3E529F6589E}" type="pres">
      <dgm:prSet presAssocID="{54C26389-F7E7-1249-A5A1-9A8703721ED4}" presName="parentText" presStyleLbl="alignNode1" presStyleIdx="2" presStyleCnt="8">
        <dgm:presLayoutVars>
          <dgm:chMax val="1"/>
          <dgm:bulletEnabled val="1"/>
        </dgm:presLayoutVars>
      </dgm:prSet>
      <dgm:spPr/>
      <dgm:t>
        <a:bodyPr/>
        <a:lstStyle/>
        <a:p>
          <a:endParaRPr lang="en-US"/>
        </a:p>
      </dgm:t>
    </dgm:pt>
    <dgm:pt modelId="{EDC4DE1A-647E-8244-AEF7-E8EDDECDD673}" type="pres">
      <dgm:prSet presAssocID="{54C26389-F7E7-1249-A5A1-9A8703721ED4}" presName="descendantText" presStyleLbl="alignAcc1" presStyleIdx="2" presStyleCnt="8" custScaleY="89161" custLinFactY="33889" custLinFactNeighborX="0" custLinFactNeighborY="100000">
        <dgm:presLayoutVars>
          <dgm:bulletEnabled val="1"/>
        </dgm:presLayoutVars>
      </dgm:prSet>
      <dgm:spPr/>
      <dgm:t>
        <a:bodyPr/>
        <a:lstStyle/>
        <a:p>
          <a:endParaRPr lang="en-US"/>
        </a:p>
      </dgm:t>
    </dgm:pt>
    <dgm:pt modelId="{14309EA5-DD67-7C4F-A809-BC273CBC3E33}" type="pres">
      <dgm:prSet presAssocID="{90740A59-75F1-D648-9317-11A8E9B13529}" presName="sp" presStyleCnt="0"/>
      <dgm:spPr/>
    </dgm:pt>
    <dgm:pt modelId="{6E46BD5C-2463-744A-A8A4-8AD7D934C0DA}" type="pres">
      <dgm:prSet presAssocID="{E4A4CF34-9B9D-8041-A85A-AD3CE1C1905D}" presName="composite" presStyleCnt="0"/>
      <dgm:spPr/>
    </dgm:pt>
    <dgm:pt modelId="{78A99B2D-E129-2242-A3DB-250CC322C7BA}" type="pres">
      <dgm:prSet presAssocID="{E4A4CF34-9B9D-8041-A85A-AD3CE1C1905D}" presName="parentText" presStyleLbl="alignNode1" presStyleIdx="3" presStyleCnt="8">
        <dgm:presLayoutVars>
          <dgm:chMax val="1"/>
          <dgm:bulletEnabled val="1"/>
        </dgm:presLayoutVars>
      </dgm:prSet>
      <dgm:spPr/>
      <dgm:t>
        <a:bodyPr/>
        <a:lstStyle/>
        <a:p>
          <a:endParaRPr lang="en-US"/>
        </a:p>
      </dgm:t>
    </dgm:pt>
    <dgm:pt modelId="{2E669398-E456-5F4F-ADFC-E4379E94CAA6}" type="pres">
      <dgm:prSet presAssocID="{E4A4CF34-9B9D-8041-A85A-AD3CE1C1905D}" presName="descendantText" presStyleLbl="alignAcc1" presStyleIdx="3" presStyleCnt="8" custLinFactY="-100000" custLinFactNeighborX="0" custLinFactNeighborY="-154046">
        <dgm:presLayoutVars>
          <dgm:bulletEnabled val="1"/>
        </dgm:presLayoutVars>
      </dgm:prSet>
      <dgm:spPr/>
      <dgm:t>
        <a:bodyPr/>
        <a:lstStyle/>
        <a:p>
          <a:endParaRPr lang="en-US"/>
        </a:p>
      </dgm:t>
    </dgm:pt>
    <dgm:pt modelId="{A081BB47-7BD0-2A44-9D1F-0328E0C18D8F}" type="pres">
      <dgm:prSet presAssocID="{4EC6F670-DF9A-734C-B9C4-BB3737EB39A4}" presName="sp" presStyleCnt="0"/>
      <dgm:spPr/>
    </dgm:pt>
    <dgm:pt modelId="{01520A90-CB67-8E47-80B6-1FCD4A1BA2F9}" type="pres">
      <dgm:prSet presAssocID="{6C4B5D07-4468-EF40-BA2B-8AD3FE368163}" presName="composite" presStyleCnt="0"/>
      <dgm:spPr/>
    </dgm:pt>
    <dgm:pt modelId="{BC028E4B-4745-1943-A0E4-4AFD535E9127}" type="pres">
      <dgm:prSet presAssocID="{6C4B5D07-4468-EF40-BA2B-8AD3FE368163}" presName="parentText" presStyleLbl="alignNode1" presStyleIdx="4" presStyleCnt="8">
        <dgm:presLayoutVars>
          <dgm:chMax val="1"/>
          <dgm:bulletEnabled val="1"/>
        </dgm:presLayoutVars>
      </dgm:prSet>
      <dgm:spPr/>
      <dgm:t>
        <a:bodyPr/>
        <a:lstStyle/>
        <a:p>
          <a:endParaRPr lang="en-US"/>
        </a:p>
      </dgm:t>
    </dgm:pt>
    <dgm:pt modelId="{F593A389-30C5-6F49-AEAC-6CB48400C0C7}" type="pres">
      <dgm:prSet presAssocID="{6C4B5D07-4468-EF40-BA2B-8AD3FE368163}" presName="descendantText" presStyleLbl="alignAcc1" presStyleIdx="4" presStyleCnt="8" custScaleY="101913">
        <dgm:presLayoutVars>
          <dgm:bulletEnabled val="1"/>
        </dgm:presLayoutVars>
      </dgm:prSet>
      <dgm:spPr/>
      <dgm:t>
        <a:bodyPr/>
        <a:lstStyle/>
        <a:p>
          <a:endParaRPr lang="en-US"/>
        </a:p>
      </dgm:t>
    </dgm:pt>
    <dgm:pt modelId="{BA776B8A-7074-C246-99DF-20767183A002}" type="pres">
      <dgm:prSet presAssocID="{A86996F8-9C8C-F14F-9021-FECB58E62AA3}" presName="sp" presStyleCnt="0"/>
      <dgm:spPr/>
    </dgm:pt>
    <dgm:pt modelId="{A0A1B862-CEFC-BB4A-A0B6-13BCA3582C3E}" type="pres">
      <dgm:prSet presAssocID="{F26B1895-AC85-CE46-939B-0B06CDF79581}" presName="composite" presStyleCnt="0"/>
      <dgm:spPr/>
    </dgm:pt>
    <dgm:pt modelId="{3C49497B-66F7-B74C-B061-F12BB4DACEAE}" type="pres">
      <dgm:prSet presAssocID="{F26B1895-AC85-CE46-939B-0B06CDF79581}" presName="parentText" presStyleLbl="alignNode1" presStyleIdx="5" presStyleCnt="8">
        <dgm:presLayoutVars>
          <dgm:chMax val="1"/>
          <dgm:bulletEnabled val="1"/>
        </dgm:presLayoutVars>
      </dgm:prSet>
      <dgm:spPr/>
      <dgm:t>
        <a:bodyPr/>
        <a:lstStyle/>
        <a:p>
          <a:endParaRPr lang="en-US"/>
        </a:p>
      </dgm:t>
    </dgm:pt>
    <dgm:pt modelId="{89E90421-7E62-CE4F-9614-C660C875318A}" type="pres">
      <dgm:prSet presAssocID="{F26B1895-AC85-CE46-939B-0B06CDF79581}" presName="descendantText" presStyleLbl="alignAcc1" presStyleIdx="5" presStyleCnt="8">
        <dgm:presLayoutVars>
          <dgm:bulletEnabled val="1"/>
        </dgm:presLayoutVars>
      </dgm:prSet>
      <dgm:spPr/>
      <dgm:t>
        <a:bodyPr/>
        <a:lstStyle/>
        <a:p>
          <a:endParaRPr lang="en-US"/>
        </a:p>
      </dgm:t>
    </dgm:pt>
    <dgm:pt modelId="{F7926247-8717-F94C-8F10-52F691EDE0D1}" type="pres">
      <dgm:prSet presAssocID="{B1ECAFC3-FA78-B747-BCF1-2CCD2F061262}" presName="sp" presStyleCnt="0"/>
      <dgm:spPr/>
    </dgm:pt>
    <dgm:pt modelId="{310F7080-FD05-5D4D-8976-2E8A9D756F27}" type="pres">
      <dgm:prSet presAssocID="{C0F59E1D-BE75-2449-BC83-8ECBCE45C63C}" presName="composite" presStyleCnt="0"/>
      <dgm:spPr/>
    </dgm:pt>
    <dgm:pt modelId="{5188A0F6-A12B-6B45-BD81-995C0BA203F5}" type="pres">
      <dgm:prSet presAssocID="{C0F59E1D-BE75-2449-BC83-8ECBCE45C63C}" presName="parentText" presStyleLbl="alignNode1" presStyleIdx="6" presStyleCnt="8">
        <dgm:presLayoutVars>
          <dgm:chMax val="1"/>
          <dgm:bulletEnabled val="1"/>
        </dgm:presLayoutVars>
      </dgm:prSet>
      <dgm:spPr/>
      <dgm:t>
        <a:bodyPr/>
        <a:lstStyle/>
        <a:p>
          <a:endParaRPr lang="en-US"/>
        </a:p>
      </dgm:t>
    </dgm:pt>
    <dgm:pt modelId="{3EBA6B88-A005-5340-843D-7D3DA5BEE90D}" type="pres">
      <dgm:prSet presAssocID="{C0F59E1D-BE75-2449-BC83-8ECBCE45C63C}" presName="descendantText" presStyleLbl="alignAcc1" presStyleIdx="6" presStyleCnt="8">
        <dgm:presLayoutVars>
          <dgm:bulletEnabled val="1"/>
        </dgm:presLayoutVars>
      </dgm:prSet>
      <dgm:spPr/>
      <dgm:t>
        <a:bodyPr/>
        <a:lstStyle/>
        <a:p>
          <a:endParaRPr lang="en-US"/>
        </a:p>
      </dgm:t>
    </dgm:pt>
    <dgm:pt modelId="{59F884F8-8B0A-D84A-A42C-497AC0278F9B}" type="pres">
      <dgm:prSet presAssocID="{8E0B3C69-7441-C144-B62E-F83281DBAF09}" presName="sp" presStyleCnt="0"/>
      <dgm:spPr/>
    </dgm:pt>
    <dgm:pt modelId="{E9C0DA17-F4BA-8546-B68A-433E116E1673}" type="pres">
      <dgm:prSet presAssocID="{0A24C7AA-C4AE-2643-86E5-ECB290F8FAC9}" presName="composite" presStyleCnt="0"/>
      <dgm:spPr/>
    </dgm:pt>
    <dgm:pt modelId="{B0BC1B7E-98FF-974C-8D22-0008C79AD86E}" type="pres">
      <dgm:prSet presAssocID="{0A24C7AA-C4AE-2643-86E5-ECB290F8FAC9}" presName="parentText" presStyleLbl="alignNode1" presStyleIdx="7" presStyleCnt="8">
        <dgm:presLayoutVars>
          <dgm:chMax val="1"/>
          <dgm:bulletEnabled val="1"/>
        </dgm:presLayoutVars>
      </dgm:prSet>
      <dgm:spPr/>
      <dgm:t>
        <a:bodyPr/>
        <a:lstStyle/>
        <a:p>
          <a:endParaRPr lang="en-US"/>
        </a:p>
      </dgm:t>
    </dgm:pt>
    <dgm:pt modelId="{9AA99FE8-5AD7-4F4C-AD5F-909F2EFFA0BF}" type="pres">
      <dgm:prSet presAssocID="{0A24C7AA-C4AE-2643-86E5-ECB290F8FAC9}" presName="descendantText" presStyleLbl="alignAcc1" presStyleIdx="7" presStyleCnt="8">
        <dgm:presLayoutVars>
          <dgm:bulletEnabled val="1"/>
        </dgm:presLayoutVars>
      </dgm:prSet>
      <dgm:spPr/>
      <dgm:t>
        <a:bodyPr/>
        <a:lstStyle/>
        <a:p>
          <a:endParaRPr lang="en-US"/>
        </a:p>
      </dgm:t>
    </dgm:pt>
  </dgm:ptLst>
  <dgm:cxnLst>
    <dgm:cxn modelId="{3B502B69-9AF6-2D40-A7D9-38AC5C2AD4B5}" type="presOf" srcId="{E4A4CF34-9B9D-8041-A85A-AD3CE1C1905D}" destId="{78A99B2D-E129-2242-A3DB-250CC322C7BA}" srcOrd="0" destOrd="0" presId="urn:microsoft.com/office/officeart/2005/8/layout/chevron2"/>
    <dgm:cxn modelId="{E572CF16-38CE-2349-9F2B-C14EDD81431C}" srcId="{F26B1895-AC85-CE46-939B-0B06CDF79581}" destId="{FE44E9B5-3E9F-324F-AF08-7FDB5FDA5093}" srcOrd="2" destOrd="0" parTransId="{88034852-8DC9-974D-B960-8AB3D68E1D77}" sibTransId="{D1F60D5F-32EE-6B44-A57D-04EA34D5524D}"/>
    <dgm:cxn modelId="{6E808741-5BCE-E847-B404-4275B89BC1C2}" srcId="{54C26389-F7E7-1249-A5A1-9A8703721ED4}" destId="{4ACDF4FE-B82A-1448-966F-B060EE4661F5}" srcOrd="0" destOrd="0" parTransId="{D9AC97B7-07F0-4B46-8F68-73A44D23F835}" sibTransId="{D8464B14-1E85-E447-BFDC-B183BE1CA068}"/>
    <dgm:cxn modelId="{658AD7DE-8CFF-DA40-ACFA-3949E921A4A5}" type="presOf" srcId="{0A24C7AA-C4AE-2643-86E5-ECB290F8FAC9}" destId="{B0BC1B7E-98FF-974C-8D22-0008C79AD86E}" srcOrd="0" destOrd="0" presId="urn:microsoft.com/office/officeart/2005/8/layout/chevron2"/>
    <dgm:cxn modelId="{D3B23D5C-46EA-3548-B730-CC4974EC1EB8}" type="presOf" srcId="{6C4B5D07-4468-EF40-BA2B-8AD3FE368163}" destId="{BC028E4B-4745-1943-A0E4-4AFD535E9127}" srcOrd="0" destOrd="0" presId="urn:microsoft.com/office/officeart/2005/8/layout/chevron2"/>
    <dgm:cxn modelId="{25DDB81B-AD61-144F-9F68-5F63ABAF3ACC}" type="presOf" srcId="{C0F59E1D-BE75-2449-BC83-8ECBCE45C63C}" destId="{5188A0F6-A12B-6B45-BD81-995C0BA203F5}" srcOrd="0" destOrd="0" presId="urn:microsoft.com/office/officeart/2005/8/layout/chevron2"/>
    <dgm:cxn modelId="{7BBE7C37-742B-CD4C-BFE7-6181921B628A}" srcId="{E4A4CF34-9B9D-8041-A85A-AD3CE1C1905D}" destId="{8BC932A7-CED5-0740-BBA8-BE6305C7FCB1}" srcOrd="0" destOrd="0" parTransId="{9D902100-F9A6-C942-8B07-806F33796E0E}" sibTransId="{AC6BA9EE-A44D-8F46-80AC-6631F01537C0}"/>
    <dgm:cxn modelId="{1D1C02C1-0CE7-FA4F-B07E-A4C1F26CEB14}" srcId="{BD338E88-272E-C141-9093-8C455F70E066}" destId="{D9FABF1E-C0E5-A34D-84CE-964B0E541D08}" srcOrd="0" destOrd="0" parTransId="{7622495B-8866-A347-812D-69151E5E9BDE}" sibTransId="{C75EA320-9A68-9B47-9DBB-29846CDFE33D}"/>
    <dgm:cxn modelId="{A33A7640-6F8F-1546-8487-1C8293AF2C58}" type="presOf" srcId="{BD338E88-272E-C141-9093-8C455F70E066}" destId="{DC83BD76-D2FC-D94F-8D08-42E320667410}" srcOrd="0" destOrd="0" presId="urn:microsoft.com/office/officeart/2005/8/layout/chevron2"/>
    <dgm:cxn modelId="{A1C713BD-5F2E-6943-A730-9AF284E18EC8}" srcId="{F26B1895-AC85-CE46-939B-0B06CDF79581}" destId="{22489A18-CF65-E746-8BD8-DF6D2A5C260C}" srcOrd="1" destOrd="0" parTransId="{D29FA077-2D8C-B047-A946-06582B500692}" sibTransId="{8A741171-F34F-0445-AEE4-52CD72234DC0}"/>
    <dgm:cxn modelId="{C596D4D8-D8F5-1542-9DB9-351C52AD23B4}" type="presOf" srcId="{8658912B-A257-FF42-9650-A6FDECC90CDE}" destId="{3EBA6B88-A005-5340-843D-7D3DA5BEE90D}" srcOrd="0" destOrd="0" presId="urn:microsoft.com/office/officeart/2005/8/layout/chevron2"/>
    <dgm:cxn modelId="{8C29E410-B939-D945-8876-A770C8CE0A44}" type="presOf" srcId="{34AAB6E0-2BC9-F947-9711-54A4AC477F9D}" destId="{9AA99FE8-5AD7-4F4C-AD5F-909F2EFFA0BF}" srcOrd="0" destOrd="0" presId="urn:microsoft.com/office/officeart/2005/8/layout/chevron2"/>
    <dgm:cxn modelId="{E4EE3991-010A-F642-BC0D-E88425A5D228}" type="presOf" srcId="{8BC932A7-CED5-0740-BBA8-BE6305C7FCB1}" destId="{2E669398-E456-5F4F-ADFC-E4379E94CAA6}" srcOrd="0" destOrd="0" presId="urn:microsoft.com/office/officeart/2005/8/layout/chevron2"/>
    <dgm:cxn modelId="{EE442B2D-E1E8-3742-BABC-857A0C9E7093}" type="presOf" srcId="{668E93E9-354D-A344-9FE7-9466E33E4952}" destId="{F593A389-30C5-6F49-AEAC-6CB48400C0C7}" srcOrd="0" destOrd="1" presId="urn:microsoft.com/office/officeart/2005/8/layout/chevron2"/>
    <dgm:cxn modelId="{BC686EEB-A77E-4D4D-9480-5AF20D558899}" srcId="{F9F1EF10-3BC3-F94C-9C03-0A4E8F3D4A57}" destId="{E4A4CF34-9B9D-8041-A85A-AD3CE1C1905D}" srcOrd="3" destOrd="0" parTransId="{02F9EE5F-D86D-104F-860D-67B05D055E9C}" sibTransId="{4EC6F670-DF9A-734C-B9C4-BB3737EB39A4}"/>
    <dgm:cxn modelId="{85A01D96-27A6-FA49-8ED1-F5DD87A1F310}" srcId="{6C4B5D07-4468-EF40-BA2B-8AD3FE368163}" destId="{668E93E9-354D-A344-9FE7-9466E33E4952}" srcOrd="1" destOrd="0" parTransId="{F13745A6-7236-2D46-8480-F54C5AA6A293}" sibTransId="{55C75E29-7117-6949-93D5-17BDFD3FBEF3}"/>
    <dgm:cxn modelId="{9210473D-585B-D241-B2DD-09E509860192}" type="presOf" srcId="{4ACDF4FE-B82A-1448-966F-B060EE4661F5}" destId="{EDC4DE1A-647E-8244-AEF7-E8EDDECDD673}" srcOrd="0" destOrd="0" presId="urn:microsoft.com/office/officeart/2005/8/layout/chevron2"/>
    <dgm:cxn modelId="{CA5ED994-B634-EC44-BF23-76E805115245}" type="presOf" srcId="{F26B1895-AC85-CE46-939B-0B06CDF79581}" destId="{3C49497B-66F7-B74C-B061-F12BB4DACEAE}" srcOrd="0" destOrd="0" presId="urn:microsoft.com/office/officeart/2005/8/layout/chevron2"/>
    <dgm:cxn modelId="{25726005-2897-6948-8532-AF311960D16F}" type="presOf" srcId="{ED4489C9-F739-E246-BE52-BF21E99EDDC9}" destId="{89E90421-7E62-CE4F-9614-C660C875318A}" srcOrd="0" destOrd="0" presId="urn:microsoft.com/office/officeart/2005/8/layout/chevron2"/>
    <dgm:cxn modelId="{281BE135-0F33-D245-BE1F-2E64D58991D5}" srcId="{F9F1EF10-3BC3-F94C-9C03-0A4E8F3D4A57}" destId="{54C26389-F7E7-1249-A5A1-9A8703721ED4}" srcOrd="2" destOrd="0" parTransId="{541527BC-1716-A64C-82D9-BEB9C44298F0}" sibTransId="{90740A59-75F1-D648-9317-11A8E9B13529}"/>
    <dgm:cxn modelId="{AF31761F-D0BC-9E4D-B975-A6178E86F3C3}" srcId="{F9F1EF10-3BC3-F94C-9C03-0A4E8F3D4A57}" destId="{6C4B5D07-4468-EF40-BA2B-8AD3FE368163}" srcOrd="4" destOrd="0" parTransId="{69AD68C7-8989-404E-B10D-1E75D0A8D97E}" sibTransId="{A86996F8-9C8C-F14F-9021-FECB58E62AA3}"/>
    <dgm:cxn modelId="{CA611A6A-0652-214D-8EE0-1E84065F912D}" srcId="{F9F1EF10-3BC3-F94C-9C03-0A4E8F3D4A57}" destId="{F26B1895-AC85-CE46-939B-0B06CDF79581}" srcOrd="5" destOrd="0" parTransId="{FB7A2724-3423-3446-962B-D3CD30C8C322}" sibTransId="{B1ECAFC3-FA78-B747-BCF1-2CCD2F061262}"/>
    <dgm:cxn modelId="{823FE4C8-9FCF-EF41-9764-23294DEE0BD5}" srcId="{C0F59E1D-BE75-2449-BC83-8ECBCE45C63C}" destId="{8658912B-A257-FF42-9650-A6FDECC90CDE}" srcOrd="0" destOrd="0" parTransId="{E2F2A0F8-72C8-AC4A-A24B-6DD371EAE42A}" sibTransId="{39118CD2-04AE-7149-89D7-489EC9158656}"/>
    <dgm:cxn modelId="{60C09800-34B1-C341-9D82-077A77B1C7E7}" type="presOf" srcId="{22489A18-CF65-E746-8BD8-DF6D2A5C260C}" destId="{89E90421-7E62-CE4F-9614-C660C875318A}" srcOrd="0" destOrd="1" presId="urn:microsoft.com/office/officeart/2005/8/layout/chevron2"/>
    <dgm:cxn modelId="{CD6CB118-7D63-0D42-9981-796650841FCD}" srcId="{6C4B5D07-4468-EF40-BA2B-8AD3FE368163}" destId="{80E29D32-2DF7-3247-8F24-3AA3C8E316B6}" srcOrd="2" destOrd="0" parTransId="{759BEE90-71DD-814D-BB26-8285F9B5DB9C}" sibTransId="{DF5B7075-AB4B-974F-BE40-460B81ADAC54}"/>
    <dgm:cxn modelId="{B09CBD7C-48E6-E440-AD9E-AB65658B30FF}" type="presOf" srcId="{F9F1EF10-3BC3-F94C-9C03-0A4E8F3D4A57}" destId="{BA5E7867-234B-2147-A11C-D7896B8CAC0F}" srcOrd="0" destOrd="0" presId="urn:microsoft.com/office/officeart/2005/8/layout/chevron2"/>
    <dgm:cxn modelId="{7E3E221B-6962-1142-A11C-909592326A0B}" srcId="{F9F1EF10-3BC3-F94C-9C03-0A4E8F3D4A57}" destId="{0A24C7AA-C4AE-2643-86E5-ECB290F8FAC9}" srcOrd="7" destOrd="0" parTransId="{389E5AF6-B042-1743-9B5C-F1ED92FA7FE4}" sibTransId="{B9D018FF-9164-604A-ABA3-328DA32CD423}"/>
    <dgm:cxn modelId="{C3837ACA-8AED-0147-9DAB-D4E1C881F260}" srcId="{C0F59E1D-BE75-2449-BC83-8ECBCE45C63C}" destId="{3995A728-8ADB-7140-BA28-6CD0F490C808}" srcOrd="2" destOrd="0" parTransId="{6139C8C0-08DC-894E-95A1-7D25346B9D88}" sibTransId="{25BD47CA-97A7-4847-99FF-21BF99A31D5C}"/>
    <dgm:cxn modelId="{DAAA52EA-FE0F-A943-838D-6CE05245059E}" srcId="{0A24C7AA-C4AE-2643-86E5-ECB290F8FAC9}" destId="{34AAB6E0-2BC9-F947-9711-54A4AC477F9D}" srcOrd="0" destOrd="0" parTransId="{B93D90D0-AEAB-6F46-96B8-326430756A93}" sibTransId="{AF725E2C-89D9-9A4F-8AE6-53023E6581CC}"/>
    <dgm:cxn modelId="{065203E8-D31F-B847-B21F-2FF4BA19E472}" srcId="{6C4B5D07-4468-EF40-BA2B-8AD3FE368163}" destId="{3777E046-C03D-C84D-B808-9F329724EA93}" srcOrd="0" destOrd="0" parTransId="{F473D86E-5753-0044-A335-5C0411461052}" sibTransId="{0F73F071-828B-8444-8DC7-2AFE12033186}"/>
    <dgm:cxn modelId="{3D38CADE-26E9-6C4F-BF16-41A3095CF5B9}" type="presOf" srcId="{54C26389-F7E7-1249-A5A1-9A8703721ED4}" destId="{783977AE-0190-E349-AA65-F3E529F6589E}" srcOrd="0" destOrd="0" presId="urn:microsoft.com/office/officeart/2005/8/layout/chevron2"/>
    <dgm:cxn modelId="{058F3D7E-A6FA-AD45-ABD6-978AE87C2E09}" type="presOf" srcId="{80E29D32-2DF7-3247-8F24-3AA3C8E316B6}" destId="{F593A389-30C5-6F49-AEAC-6CB48400C0C7}" srcOrd="0" destOrd="2" presId="urn:microsoft.com/office/officeart/2005/8/layout/chevron2"/>
    <dgm:cxn modelId="{02A5BA48-E769-2848-AEF9-DA5892ECF8D0}" type="presOf" srcId="{691D797A-E2FE-544D-A823-EFC618C7E59F}" destId="{E7B770A6-F96F-DA48-ACB1-8769C5E8BF78}" srcOrd="0" destOrd="0" presId="urn:microsoft.com/office/officeart/2005/8/layout/chevron2"/>
    <dgm:cxn modelId="{95EE63CE-3E23-7540-8C22-9ABBD7D29C17}" type="presOf" srcId="{DF860A84-1BF3-6A49-A329-C2FAD5ABE127}" destId="{3EBA6B88-A005-5340-843D-7D3DA5BEE90D}" srcOrd="0" destOrd="1" presId="urn:microsoft.com/office/officeart/2005/8/layout/chevron2"/>
    <dgm:cxn modelId="{E975B06B-1A8D-5345-A183-C55066C65B84}" type="presOf" srcId="{3777E046-C03D-C84D-B808-9F329724EA93}" destId="{F593A389-30C5-6F49-AEAC-6CB48400C0C7}" srcOrd="0" destOrd="0" presId="urn:microsoft.com/office/officeart/2005/8/layout/chevron2"/>
    <dgm:cxn modelId="{395011C0-5435-D94C-A328-EEBD3A9F91C7}" type="presOf" srcId="{3995A728-8ADB-7140-BA28-6CD0F490C808}" destId="{3EBA6B88-A005-5340-843D-7D3DA5BEE90D}" srcOrd="0" destOrd="2" presId="urn:microsoft.com/office/officeart/2005/8/layout/chevron2"/>
    <dgm:cxn modelId="{67E841E9-10D2-794C-9EC0-A4E6A2A2F54E}" srcId="{F9F1EF10-3BC3-F94C-9C03-0A4E8F3D4A57}" destId="{BD338E88-272E-C141-9093-8C455F70E066}" srcOrd="0" destOrd="0" parTransId="{E90F4C7F-E0FF-F843-B896-727A8078474B}" sibTransId="{135AE389-FEF6-5C4F-9FB6-91A6061EE362}"/>
    <dgm:cxn modelId="{6C26A364-24E5-114A-B4F2-A7FC803C85FA}" type="presOf" srcId="{90559A59-9B7A-3E4C-9703-3B3A66499937}" destId="{81A288ED-F243-944B-A8D6-C37462EBCE7C}" srcOrd="0" destOrd="0" presId="urn:microsoft.com/office/officeart/2005/8/layout/chevron2"/>
    <dgm:cxn modelId="{9CB5018E-301E-E14B-9C72-682730BF73B9}" srcId="{F9F1EF10-3BC3-F94C-9C03-0A4E8F3D4A57}" destId="{C0F59E1D-BE75-2449-BC83-8ECBCE45C63C}" srcOrd="6" destOrd="0" parTransId="{15692514-695D-4B44-8A8D-CA8D554CAC3A}" sibTransId="{8E0B3C69-7441-C144-B62E-F83281DBAF09}"/>
    <dgm:cxn modelId="{18DF278E-8E72-1548-91EB-39E40024565A}" srcId="{F9F1EF10-3BC3-F94C-9C03-0A4E8F3D4A57}" destId="{90559A59-9B7A-3E4C-9703-3B3A66499937}" srcOrd="1" destOrd="0" parTransId="{C05CFD4F-D75E-1D4E-9A57-91256741872B}" sibTransId="{CC26382D-FB0E-9942-99E3-09502559AB9F}"/>
    <dgm:cxn modelId="{BC6126A6-BBAA-3943-B68E-24FD159E9408}" srcId="{90559A59-9B7A-3E4C-9703-3B3A66499937}" destId="{691D797A-E2FE-544D-A823-EFC618C7E59F}" srcOrd="0" destOrd="0" parTransId="{2273B247-9E48-FB49-84EE-3F8D4FE5A7CE}" sibTransId="{71C7B774-9359-0C40-936E-BDFF1E4F1467}"/>
    <dgm:cxn modelId="{8B9DFAFA-B0F0-0D46-8EB3-C9D6BEB6FAFC}" srcId="{F26B1895-AC85-CE46-939B-0B06CDF79581}" destId="{ED4489C9-F739-E246-BE52-BF21E99EDDC9}" srcOrd="0" destOrd="0" parTransId="{7B941531-7C76-7142-A342-3444FC59F50A}" sibTransId="{2F07570A-1958-9343-9C0F-30B50FFC19E7}"/>
    <dgm:cxn modelId="{BB833325-4425-1040-A4CE-218E01F0D263}" type="presOf" srcId="{FE44E9B5-3E9F-324F-AF08-7FDB5FDA5093}" destId="{89E90421-7E62-CE4F-9614-C660C875318A}" srcOrd="0" destOrd="2" presId="urn:microsoft.com/office/officeart/2005/8/layout/chevron2"/>
    <dgm:cxn modelId="{55349D73-8423-844A-AF6B-093792259817}" type="presOf" srcId="{D9FABF1E-C0E5-A34D-84CE-964B0E541D08}" destId="{7764AE31-6BF3-874B-879F-EEE1AD967B15}" srcOrd="0" destOrd="0" presId="urn:microsoft.com/office/officeart/2005/8/layout/chevron2"/>
    <dgm:cxn modelId="{A61E078F-BA81-A940-B90B-4703ED4CCF01}" srcId="{C0F59E1D-BE75-2449-BC83-8ECBCE45C63C}" destId="{DF860A84-1BF3-6A49-A329-C2FAD5ABE127}" srcOrd="1" destOrd="0" parTransId="{0FD7DF30-FB7E-8742-824A-B9EAEFB85ED6}" sibTransId="{DEF41FDE-C645-6B45-A633-1BC94715AEE2}"/>
    <dgm:cxn modelId="{D419CEC8-2BBA-BD4A-987C-0ADE7B5EEB8F}" type="presParOf" srcId="{BA5E7867-234B-2147-A11C-D7896B8CAC0F}" destId="{943FAC5B-FB9E-8B44-901B-5587992F9893}" srcOrd="0" destOrd="0" presId="urn:microsoft.com/office/officeart/2005/8/layout/chevron2"/>
    <dgm:cxn modelId="{091B4C93-5A93-394B-A01C-84CC286A6BE7}" type="presParOf" srcId="{943FAC5B-FB9E-8B44-901B-5587992F9893}" destId="{DC83BD76-D2FC-D94F-8D08-42E320667410}" srcOrd="0" destOrd="0" presId="urn:microsoft.com/office/officeart/2005/8/layout/chevron2"/>
    <dgm:cxn modelId="{671FDB35-3FAF-0D4E-90EB-5379B9286585}" type="presParOf" srcId="{943FAC5B-FB9E-8B44-901B-5587992F9893}" destId="{7764AE31-6BF3-874B-879F-EEE1AD967B15}" srcOrd="1" destOrd="0" presId="urn:microsoft.com/office/officeart/2005/8/layout/chevron2"/>
    <dgm:cxn modelId="{A5357FE9-E2E3-B943-85D1-6DDDFF4969F8}" type="presParOf" srcId="{BA5E7867-234B-2147-A11C-D7896B8CAC0F}" destId="{2C2AFB93-0BC3-924F-A81B-875F6971E812}" srcOrd="1" destOrd="0" presId="urn:microsoft.com/office/officeart/2005/8/layout/chevron2"/>
    <dgm:cxn modelId="{33E3E616-992D-7841-8F41-03070684350F}" type="presParOf" srcId="{BA5E7867-234B-2147-A11C-D7896B8CAC0F}" destId="{83616288-24E1-3840-B04A-4D9F81C7A33C}" srcOrd="2" destOrd="0" presId="urn:microsoft.com/office/officeart/2005/8/layout/chevron2"/>
    <dgm:cxn modelId="{0DB97FE6-CA3E-2D44-BC97-3A60EA7C9F08}" type="presParOf" srcId="{83616288-24E1-3840-B04A-4D9F81C7A33C}" destId="{81A288ED-F243-944B-A8D6-C37462EBCE7C}" srcOrd="0" destOrd="0" presId="urn:microsoft.com/office/officeart/2005/8/layout/chevron2"/>
    <dgm:cxn modelId="{4C8991EF-EFA7-1643-BA9E-C258D660FB80}" type="presParOf" srcId="{83616288-24E1-3840-B04A-4D9F81C7A33C}" destId="{E7B770A6-F96F-DA48-ACB1-8769C5E8BF78}" srcOrd="1" destOrd="0" presId="urn:microsoft.com/office/officeart/2005/8/layout/chevron2"/>
    <dgm:cxn modelId="{EDFB608B-95C3-DC42-B29E-EBEA32DF60BE}" type="presParOf" srcId="{BA5E7867-234B-2147-A11C-D7896B8CAC0F}" destId="{A9BEEE4E-0B0D-AD4A-9983-7A51D581549A}" srcOrd="3" destOrd="0" presId="urn:microsoft.com/office/officeart/2005/8/layout/chevron2"/>
    <dgm:cxn modelId="{4E288F9B-3861-F044-9708-D4D745318282}" type="presParOf" srcId="{BA5E7867-234B-2147-A11C-D7896B8CAC0F}" destId="{CDC2122D-156D-D54B-90F0-93F5109B4F04}" srcOrd="4" destOrd="0" presId="urn:microsoft.com/office/officeart/2005/8/layout/chevron2"/>
    <dgm:cxn modelId="{5B1F1966-A3A4-2C47-B376-181F5FF8EB2F}" type="presParOf" srcId="{CDC2122D-156D-D54B-90F0-93F5109B4F04}" destId="{783977AE-0190-E349-AA65-F3E529F6589E}" srcOrd="0" destOrd="0" presId="urn:microsoft.com/office/officeart/2005/8/layout/chevron2"/>
    <dgm:cxn modelId="{FB330B46-903D-A848-9DCA-CC6F7E6329EA}" type="presParOf" srcId="{CDC2122D-156D-D54B-90F0-93F5109B4F04}" destId="{EDC4DE1A-647E-8244-AEF7-E8EDDECDD673}" srcOrd="1" destOrd="0" presId="urn:microsoft.com/office/officeart/2005/8/layout/chevron2"/>
    <dgm:cxn modelId="{6DA5F3E3-7D92-874D-9FE0-AD256DCF2BB2}" type="presParOf" srcId="{BA5E7867-234B-2147-A11C-D7896B8CAC0F}" destId="{14309EA5-DD67-7C4F-A809-BC273CBC3E33}" srcOrd="5" destOrd="0" presId="urn:microsoft.com/office/officeart/2005/8/layout/chevron2"/>
    <dgm:cxn modelId="{475A49E8-968B-934A-88D2-10A4E9E7FF1A}" type="presParOf" srcId="{BA5E7867-234B-2147-A11C-D7896B8CAC0F}" destId="{6E46BD5C-2463-744A-A8A4-8AD7D934C0DA}" srcOrd="6" destOrd="0" presId="urn:microsoft.com/office/officeart/2005/8/layout/chevron2"/>
    <dgm:cxn modelId="{FA5E1DB3-3FCF-2E4B-A1AB-0B5F18C5B238}" type="presParOf" srcId="{6E46BD5C-2463-744A-A8A4-8AD7D934C0DA}" destId="{78A99B2D-E129-2242-A3DB-250CC322C7BA}" srcOrd="0" destOrd="0" presId="urn:microsoft.com/office/officeart/2005/8/layout/chevron2"/>
    <dgm:cxn modelId="{3A46082F-C30E-FD42-8C22-FFFD1F12A64F}" type="presParOf" srcId="{6E46BD5C-2463-744A-A8A4-8AD7D934C0DA}" destId="{2E669398-E456-5F4F-ADFC-E4379E94CAA6}" srcOrd="1" destOrd="0" presId="urn:microsoft.com/office/officeart/2005/8/layout/chevron2"/>
    <dgm:cxn modelId="{E85EB795-6A71-B543-9D69-15314905C9AB}" type="presParOf" srcId="{BA5E7867-234B-2147-A11C-D7896B8CAC0F}" destId="{A081BB47-7BD0-2A44-9D1F-0328E0C18D8F}" srcOrd="7" destOrd="0" presId="urn:microsoft.com/office/officeart/2005/8/layout/chevron2"/>
    <dgm:cxn modelId="{51111E01-41EB-F444-B3DA-CFC9769CBE6C}" type="presParOf" srcId="{BA5E7867-234B-2147-A11C-D7896B8CAC0F}" destId="{01520A90-CB67-8E47-80B6-1FCD4A1BA2F9}" srcOrd="8" destOrd="0" presId="urn:microsoft.com/office/officeart/2005/8/layout/chevron2"/>
    <dgm:cxn modelId="{629393AB-7740-B541-87BC-097F3E036915}" type="presParOf" srcId="{01520A90-CB67-8E47-80B6-1FCD4A1BA2F9}" destId="{BC028E4B-4745-1943-A0E4-4AFD535E9127}" srcOrd="0" destOrd="0" presId="urn:microsoft.com/office/officeart/2005/8/layout/chevron2"/>
    <dgm:cxn modelId="{3086F79E-7A4F-1E40-BC28-CC916CF5475F}" type="presParOf" srcId="{01520A90-CB67-8E47-80B6-1FCD4A1BA2F9}" destId="{F593A389-30C5-6F49-AEAC-6CB48400C0C7}" srcOrd="1" destOrd="0" presId="urn:microsoft.com/office/officeart/2005/8/layout/chevron2"/>
    <dgm:cxn modelId="{96F6B330-C06B-E64C-90F0-D4F9D63C5739}" type="presParOf" srcId="{BA5E7867-234B-2147-A11C-D7896B8CAC0F}" destId="{BA776B8A-7074-C246-99DF-20767183A002}" srcOrd="9" destOrd="0" presId="urn:microsoft.com/office/officeart/2005/8/layout/chevron2"/>
    <dgm:cxn modelId="{AEA7551E-735A-2340-AA89-B9E64A215325}" type="presParOf" srcId="{BA5E7867-234B-2147-A11C-D7896B8CAC0F}" destId="{A0A1B862-CEFC-BB4A-A0B6-13BCA3582C3E}" srcOrd="10" destOrd="0" presId="urn:microsoft.com/office/officeart/2005/8/layout/chevron2"/>
    <dgm:cxn modelId="{792349CA-EEEB-414A-961D-5F316D1B88A4}" type="presParOf" srcId="{A0A1B862-CEFC-BB4A-A0B6-13BCA3582C3E}" destId="{3C49497B-66F7-B74C-B061-F12BB4DACEAE}" srcOrd="0" destOrd="0" presId="urn:microsoft.com/office/officeart/2005/8/layout/chevron2"/>
    <dgm:cxn modelId="{358CAFD1-ECCC-5E48-9C6C-8822E3896F1A}" type="presParOf" srcId="{A0A1B862-CEFC-BB4A-A0B6-13BCA3582C3E}" destId="{89E90421-7E62-CE4F-9614-C660C875318A}" srcOrd="1" destOrd="0" presId="urn:microsoft.com/office/officeart/2005/8/layout/chevron2"/>
    <dgm:cxn modelId="{281BBF7A-9CDE-4949-88CB-B685233306C3}" type="presParOf" srcId="{BA5E7867-234B-2147-A11C-D7896B8CAC0F}" destId="{F7926247-8717-F94C-8F10-52F691EDE0D1}" srcOrd="11" destOrd="0" presId="urn:microsoft.com/office/officeart/2005/8/layout/chevron2"/>
    <dgm:cxn modelId="{F9064627-C74B-D341-B9F8-5FF1B9102B43}" type="presParOf" srcId="{BA5E7867-234B-2147-A11C-D7896B8CAC0F}" destId="{310F7080-FD05-5D4D-8976-2E8A9D756F27}" srcOrd="12" destOrd="0" presId="urn:microsoft.com/office/officeart/2005/8/layout/chevron2"/>
    <dgm:cxn modelId="{1DA777E2-F7FB-7C40-A8F8-EBF728B06309}" type="presParOf" srcId="{310F7080-FD05-5D4D-8976-2E8A9D756F27}" destId="{5188A0F6-A12B-6B45-BD81-995C0BA203F5}" srcOrd="0" destOrd="0" presId="urn:microsoft.com/office/officeart/2005/8/layout/chevron2"/>
    <dgm:cxn modelId="{9762684D-7B43-564C-85AA-99770EAE3BB3}" type="presParOf" srcId="{310F7080-FD05-5D4D-8976-2E8A9D756F27}" destId="{3EBA6B88-A005-5340-843D-7D3DA5BEE90D}" srcOrd="1" destOrd="0" presId="urn:microsoft.com/office/officeart/2005/8/layout/chevron2"/>
    <dgm:cxn modelId="{963E21B9-5620-7F47-8991-4E4F58A481CD}" type="presParOf" srcId="{BA5E7867-234B-2147-A11C-D7896B8CAC0F}" destId="{59F884F8-8B0A-D84A-A42C-497AC0278F9B}" srcOrd="13" destOrd="0" presId="urn:microsoft.com/office/officeart/2005/8/layout/chevron2"/>
    <dgm:cxn modelId="{B065A96E-8D0B-4544-8068-82EB9F387A7D}" type="presParOf" srcId="{BA5E7867-234B-2147-A11C-D7896B8CAC0F}" destId="{E9C0DA17-F4BA-8546-B68A-433E116E1673}" srcOrd="14" destOrd="0" presId="urn:microsoft.com/office/officeart/2005/8/layout/chevron2"/>
    <dgm:cxn modelId="{B57F43CA-2919-0640-A64D-C2FB0310FD19}" type="presParOf" srcId="{E9C0DA17-F4BA-8546-B68A-433E116E1673}" destId="{B0BC1B7E-98FF-974C-8D22-0008C79AD86E}" srcOrd="0" destOrd="0" presId="urn:microsoft.com/office/officeart/2005/8/layout/chevron2"/>
    <dgm:cxn modelId="{DC3AFC42-FC88-BF43-B7FB-70CF6DA6DE3A}" type="presParOf" srcId="{E9C0DA17-F4BA-8546-B68A-433E116E1673}" destId="{9AA99FE8-5AD7-4F4C-AD5F-909F2EFFA0B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F7E563-C533-AE43-A9CD-C2F2389645A3}">
      <dsp:nvSpPr>
        <dsp:cNvPr id="0" name=""/>
        <dsp:cNvSpPr/>
      </dsp:nvSpPr>
      <dsp:spPr>
        <a:xfrm>
          <a:off x="1191699" y="118808"/>
          <a:ext cx="2416408" cy="2416408"/>
        </a:xfrm>
        <a:prstGeom prst="triangle">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a:noFill/>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bg1"/>
              </a:solidFill>
              <a:effectLst/>
              <a:latin typeface="+mn-lt"/>
            </a:rPr>
            <a:t>RW ZUKIN Property Management</a:t>
          </a:r>
          <a:endParaRPr lang="en-US" sz="1300" kern="1200" dirty="0">
            <a:solidFill>
              <a:schemeClr val="bg1"/>
            </a:solidFill>
            <a:effectLst/>
            <a:latin typeface="+mn-lt"/>
          </a:endParaRPr>
        </a:p>
      </dsp:txBody>
      <dsp:txXfrm>
        <a:off x="1795801" y="1327012"/>
        <a:ext cx="1208204" cy="1208204"/>
      </dsp:txXfrm>
    </dsp:sp>
    <dsp:sp modelId="{FB8B7D25-F8E6-CF41-934F-296D8AD8D71F}">
      <dsp:nvSpPr>
        <dsp:cNvPr id="0" name=""/>
        <dsp:cNvSpPr/>
      </dsp:nvSpPr>
      <dsp:spPr>
        <a:xfrm>
          <a:off x="0" y="2502208"/>
          <a:ext cx="2416408" cy="2416408"/>
        </a:xfrm>
        <a:prstGeom prst="triangle">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a:noFill/>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MILLER, MORTON Legal and Financing</a:t>
          </a:r>
          <a:endParaRPr lang="en-US" sz="1300" kern="1200" dirty="0"/>
        </a:p>
      </dsp:txBody>
      <dsp:txXfrm>
        <a:off x="604102" y="3710412"/>
        <a:ext cx="1208204" cy="1208204"/>
      </dsp:txXfrm>
    </dsp:sp>
    <dsp:sp modelId="{C2CF4430-31C7-C342-B18D-07881BBFB5D0}">
      <dsp:nvSpPr>
        <dsp:cNvPr id="0" name=""/>
        <dsp:cNvSpPr/>
      </dsp:nvSpPr>
      <dsp:spPr>
        <a:xfrm rot="10800000">
          <a:off x="1208204" y="2475941"/>
          <a:ext cx="2416408" cy="2468940"/>
        </a:xfrm>
        <a:prstGeom prst="triangle">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a:noFill/>
        </a:ln>
        <a:effectLst>
          <a:outerShdw blurRad="63500" sx="101000" sy="101000" algn="ctr" rotWithShape="0">
            <a:srgbClr val="000000">
              <a:alpha val="40000"/>
            </a:srgbClr>
          </a:outerShdw>
        </a:effectLst>
        <a:scene3d>
          <a:camera prst="perspectiveFront" fov="3000000"/>
          <a:lightRig rig="threePt" dir="tl"/>
        </a:scene3d>
        <a:sp3d>
          <a:bevelT w="0" h="0"/>
          <a:bevelB w="0" h="0"/>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smtClean="0"/>
            <a:t>CAPSTONE Strategic Execution</a:t>
          </a:r>
          <a:endParaRPr lang="en-US" sz="1300" kern="1200" dirty="0"/>
        </a:p>
      </dsp:txBody>
      <dsp:txXfrm rot="10800000">
        <a:off x="1812306" y="2475941"/>
        <a:ext cx="1208204" cy="1234470"/>
      </dsp:txXfrm>
    </dsp:sp>
    <dsp:sp modelId="{EE7C8C44-D167-5249-859E-AE681A0B94DD}">
      <dsp:nvSpPr>
        <dsp:cNvPr id="0" name=""/>
        <dsp:cNvSpPr/>
      </dsp:nvSpPr>
      <dsp:spPr>
        <a:xfrm>
          <a:off x="2416408" y="2502208"/>
          <a:ext cx="2416408" cy="2416408"/>
        </a:xfrm>
        <a:prstGeom prst="triangle">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a:noFill/>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HOLLAND &amp; ASSOCIATES Accounting</a:t>
          </a:r>
          <a:endParaRPr lang="en-US" sz="1300" kern="1200" dirty="0"/>
        </a:p>
      </dsp:txBody>
      <dsp:txXfrm>
        <a:off x="3020510" y="3710412"/>
        <a:ext cx="1208204" cy="12082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83BD76-D2FC-D94F-8D08-42E320667410}">
      <dsp:nvSpPr>
        <dsp:cNvPr id="0" name=""/>
        <dsp:cNvSpPr/>
      </dsp:nvSpPr>
      <dsp:spPr>
        <a:xfrm rot="5400000">
          <a:off x="-98980" y="144876"/>
          <a:ext cx="659870" cy="461909"/>
        </a:xfrm>
        <a:prstGeom prst="chevron">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w="12700" cap="flat" cmpd="sng" algn="ctr">
          <a:solidFill>
            <a:schemeClr val="accent1">
              <a:hueOff val="0"/>
              <a:satOff val="0"/>
              <a:lumOff val="0"/>
              <a:alphaOff val="0"/>
            </a:schemeClr>
          </a:solidFill>
          <a:prstDash val="solid"/>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1">
          <a:scrgbClr r="0" g="0" b="0"/>
        </a:lnRef>
        <a:fillRef idx="3">
          <a:scrgbClr r="0" g="0" b="0"/>
        </a:fillRef>
        <a:effectRef idx="2">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n-US" sz="500" kern="1200" dirty="0"/>
        </a:p>
      </dsp:txBody>
      <dsp:txXfrm rot="-5400000">
        <a:off x="1" y="276851"/>
        <a:ext cx="461909" cy="197961"/>
      </dsp:txXfrm>
    </dsp:sp>
    <dsp:sp modelId="{7764AE31-6BF3-874B-879F-EEE1AD967B15}">
      <dsp:nvSpPr>
        <dsp:cNvPr id="0" name=""/>
        <dsp:cNvSpPr/>
      </dsp:nvSpPr>
      <dsp:spPr>
        <a:xfrm rot="5400000">
          <a:off x="1199371" y="-691566"/>
          <a:ext cx="428915" cy="190384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Investor formation</a:t>
          </a:r>
          <a:endParaRPr lang="en-US" sz="1200" kern="1200" dirty="0"/>
        </a:p>
      </dsp:txBody>
      <dsp:txXfrm rot="-5400000">
        <a:off x="461909" y="66834"/>
        <a:ext cx="1882902" cy="387039"/>
      </dsp:txXfrm>
    </dsp:sp>
    <dsp:sp modelId="{81A288ED-F243-944B-A8D6-C37462EBCE7C}">
      <dsp:nvSpPr>
        <dsp:cNvPr id="0" name=""/>
        <dsp:cNvSpPr/>
      </dsp:nvSpPr>
      <dsp:spPr>
        <a:xfrm rot="5400000">
          <a:off x="-98980" y="680234"/>
          <a:ext cx="659870" cy="461909"/>
        </a:xfrm>
        <a:prstGeom prst="chevron">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w="12700" cap="flat" cmpd="sng" algn="ctr">
          <a:solidFill>
            <a:schemeClr val="accent1">
              <a:hueOff val="0"/>
              <a:satOff val="0"/>
              <a:lumOff val="0"/>
              <a:alphaOff val="0"/>
            </a:schemeClr>
          </a:solidFill>
          <a:prstDash val="solid"/>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1">
          <a:scrgbClr r="0" g="0" b="0"/>
        </a:lnRef>
        <a:fillRef idx="3">
          <a:scrgbClr r="0" g="0" b="0"/>
        </a:fillRef>
        <a:effectRef idx="2">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n-US" sz="500" kern="1200" dirty="0" smtClean="0"/>
        </a:p>
        <a:p>
          <a:pPr lvl="0" algn="ctr" defTabSz="222250">
            <a:lnSpc>
              <a:spcPct val="90000"/>
            </a:lnSpc>
            <a:spcBef>
              <a:spcPct val="0"/>
            </a:spcBef>
            <a:spcAft>
              <a:spcPct val="35000"/>
            </a:spcAft>
          </a:pPr>
          <a:endParaRPr lang="en-US" sz="500" kern="1200" dirty="0"/>
        </a:p>
      </dsp:txBody>
      <dsp:txXfrm rot="-5400000">
        <a:off x="1" y="812209"/>
        <a:ext cx="461909" cy="197961"/>
      </dsp:txXfrm>
    </dsp:sp>
    <dsp:sp modelId="{E7B770A6-F96F-DA48-ACB1-8769C5E8BF78}">
      <dsp:nvSpPr>
        <dsp:cNvPr id="0" name=""/>
        <dsp:cNvSpPr/>
      </dsp:nvSpPr>
      <dsp:spPr>
        <a:xfrm rot="5400000">
          <a:off x="1199371" y="378096"/>
          <a:ext cx="428915" cy="190384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Reposition</a:t>
          </a:r>
          <a:endParaRPr lang="en-US" sz="1200" kern="1200" dirty="0"/>
        </a:p>
      </dsp:txBody>
      <dsp:txXfrm rot="-5400000">
        <a:off x="461909" y="1136496"/>
        <a:ext cx="1882902" cy="387039"/>
      </dsp:txXfrm>
    </dsp:sp>
    <dsp:sp modelId="{783977AE-0190-E349-AA65-F3E529F6589E}">
      <dsp:nvSpPr>
        <dsp:cNvPr id="0" name=""/>
        <dsp:cNvSpPr/>
      </dsp:nvSpPr>
      <dsp:spPr>
        <a:xfrm rot="5400000">
          <a:off x="-98980" y="1215591"/>
          <a:ext cx="659870" cy="461909"/>
        </a:xfrm>
        <a:prstGeom prst="chevron">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w="12700" cap="flat" cmpd="sng" algn="ctr">
          <a:solidFill>
            <a:schemeClr val="accent1">
              <a:hueOff val="0"/>
              <a:satOff val="0"/>
              <a:lumOff val="0"/>
              <a:alphaOff val="0"/>
            </a:schemeClr>
          </a:solidFill>
          <a:prstDash val="solid"/>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1">
          <a:scrgbClr r="0" g="0" b="0"/>
        </a:lnRef>
        <a:fillRef idx="3">
          <a:scrgbClr r="0" g="0" b="0"/>
        </a:fillRef>
        <a:effectRef idx="2">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n-US" sz="500" kern="1200" dirty="0" smtClean="0"/>
            <a:t> </a:t>
          </a:r>
          <a:endParaRPr lang="en-US" sz="500" kern="1200" dirty="0"/>
        </a:p>
      </dsp:txBody>
      <dsp:txXfrm rot="-5400000">
        <a:off x="1" y="1347566"/>
        <a:ext cx="461909" cy="197961"/>
      </dsp:txXfrm>
    </dsp:sp>
    <dsp:sp modelId="{EDC4DE1A-647E-8244-AEF7-E8EDDECDD673}">
      <dsp:nvSpPr>
        <dsp:cNvPr id="0" name=""/>
        <dsp:cNvSpPr/>
      </dsp:nvSpPr>
      <dsp:spPr>
        <a:xfrm rot="5400000">
          <a:off x="1222616" y="953420"/>
          <a:ext cx="382425" cy="190384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Increase rents</a:t>
          </a:r>
          <a:endParaRPr lang="en-US" sz="1200" kern="1200" dirty="0"/>
        </a:p>
      </dsp:txBody>
      <dsp:txXfrm rot="-5400000">
        <a:off x="461909" y="1732795"/>
        <a:ext cx="1885172" cy="345089"/>
      </dsp:txXfrm>
    </dsp:sp>
    <dsp:sp modelId="{78A99B2D-E129-2242-A3DB-250CC322C7BA}">
      <dsp:nvSpPr>
        <dsp:cNvPr id="0" name=""/>
        <dsp:cNvSpPr/>
      </dsp:nvSpPr>
      <dsp:spPr>
        <a:xfrm rot="5400000">
          <a:off x="-98980" y="1750949"/>
          <a:ext cx="659870" cy="461909"/>
        </a:xfrm>
        <a:prstGeom prst="chevron">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w="12700" cap="flat" cmpd="sng" algn="ctr">
          <a:solidFill>
            <a:schemeClr val="accent1">
              <a:hueOff val="0"/>
              <a:satOff val="0"/>
              <a:lumOff val="0"/>
              <a:alphaOff val="0"/>
            </a:schemeClr>
          </a:solidFill>
          <a:prstDash val="solid"/>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1">
          <a:scrgbClr r="0" g="0" b="0"/>
        </a:lnRef>
        <a:fillRef idx="3">
          <a:scrgbClr r="0" g="0" b="0"/>
        </a:fillRef>
        <a:effectRef idx="2">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n-US" sz="500" kern="1200" dirty="0"/>
        </a:p>
      </dsp:txBody>
      <dsp:txXfrm rot="-5400000">
        <a:off x="1" y="1882924"/>
        <a:ext cx="461909" cy="197961"/>
      </dsp:txXfrm>
    </dsp:sp>
    <dsp:sp modelId="{2E669398-E456-5F4F-ADFC-E4379E94CAA6}">
      <dsp:nvSpPr>
        <dsp:cNvPr id="0" name=""/>
        <dsp:cNvSpPr/>
      </dsp:nvSpPr>
      <dsp:spPr>
        <a:xfrm rot="5400000">
          <a:off x="1199371" y="-175136"/>
          <a:ext cx="428915" cy="190384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Acquire asset</a:t>
          </a:r>
          <a:endParaRPr lang="en-US" sz="1200" kern="1200" dirty="0"/>
        </a:p>
      </dsp:txBody>
      <dsp:txXfrm rot="-5400000">
        <a:off x="461909" y="583264"/>
        <a:ext cx="1882902" cy="387039"/>
      </dsp:txXfrm>
    </dsp:sp>
    <dsp:sp modelId="{BC028E4B-4745-1943-A0E4-4AFD535E9127}">
      <dsp:nvSpPr>
        <dsp:cNvPr id="0" name=""/>
        <dsp:cNvSpPr/>
      </dsp:nvSpPr>
      <dsp:spPr>
        <a:xfrm rot="5400000">
          <a:off x="-98980" y="2290409"/>
          <a:ext cx="659870" cy="461909"/>
        </a:xfrm>
        <a:prstGeom prst="chevron">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w="12700" cap="flat" cmpd="sng" algn="ctr">
          <a:solidFill>
            <a:schemeClr val="accent1">
              <a:hueOff val="0"/>
              <a:satOff val="0"/>
              <a:lumOff val="0"/>
              <a:alphaOff val="0"/>
            </a:schemeClr>
          </a:solidFill>
          <a:prstDash val="solid"/>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1">
          <a:scrgbClr r="0" g="0" b="0"/>
        </a:lnRef>
        <a:fillRef idx="3">
          <a:scrgbClr r="0" g="0" b="0"/>
        </a:fillRef>
        <a:effectRef idx="2">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n-US" sz="500" kern="1200" dirty="0"/>
        </a:p>
      </dsp:txBody>
      <dsp:txXfrm rot="-5400000">
        <a:off x="1" y="2422384"/>
        <a:ext cx="461909" cy="197961"/>
      </dsp:txXfrm>
    </dsp:sp>
    <dsp:sp modelId="{F593A389-30C5-6F49-AEAC-6CB48400C0C7}">
      <dsp:nvSpPr>
        <dsp:cNvPr id="0" name=""/>
        <dsp:cNvSpPr/>
      </dsp:nvSpPr>
      <dsp:spPr>
        <a:xfrm rot="5400000">
          <a:off x="1195269" y="1453966"/>
          <a:ext cx="437120" cy="190384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57150" lvl="1" indent="-57150" algn="l" defTabSz="311150">
            <a:lnSpc>
              <a:spcPct val="90000"/>
            </a:lnSpc>
            <a:spcBef>
              <a:spcPct val="0"/>
            </a:spcBef>
            <a:spcAft>
              <a:spcPct val="15000"/>
            </a:spcAft>
            <a:buChar char="••"/>
          </a:pPr>
          <a:endParaRPr lang="en-US" sz="700" kern="1200" dirty="0"/>
        </a:p>
        <a:p>
          <a:pPr marL="114300" lvl="1" indent="-114300" algn="l" defTabSz="533400">
            <a:lnSpc>
              <a:spcPct val="90000"/>
            </a:lnSpc>
            <a:spcBef>
              <a:spcPct val="0"/>
            </a:spcBef>
            <a:spcAft>
              <a:spcPct val="15000"/>
            </a:spcAft>
            <a:buChar char="••"/>
          </a:pPr>
          <a:r>
            <a:rPr lang="en-US" sz="1200" kern="1200" dirty="0" smtClean="0"/>
            <a:t>Distribute cash flow</a:t>
          </a:r>
          <a:endParaRPr lang="en-US" sz="1200" kern="1200" dirty="0"/>
        </a:p>
        <a:p>
          <a:pPr marL="57150" lvl="1" indent="-57150" algn="l" defTabSz="311150">
            <a:lnSpc>
              <a:spcPct val="90000"/>
            </a:lnSpc>
            <a:spcBef>
              <a:spcPct val="0"/>
            </a:spcBef>
            <a:spcAft>
              <a:spcPct val="15000"/>
            </a:spcAft>
            <a:buChar char="••"/>
          </a:pPr>
          <a:endParaRPr lang="en-US" sz="700" kern="1200" dirty="0"/>
        </a:p>
      </dsp:txBody>
      <dsp:txXfrm rot="-5400000">
        <a:off x="461909" y="2208664"/>
        <a:ext cx="1882502" cy="394444"/>
      </dsp:txXfrm>
    </dsp:sp>
    <dsp:sp modelId="{3C49497B-66F7-B74C-B061-F12BB4DACEAE}">
      <dsp:nvSpPr>
        <dsp:cNvPr id="0" name=""/>
        <dsp:cNvSpPr/>
      </dsp:nvSpPr>
      <dsp:spPr>
        <a:xfrm rot="5400000">
          <a:off x="-98980" y="2825767"/>
          <a:ext cx="659870" cy="461909"/>
        </a:xfrm>
        <a:prstGeom prst="chevron">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w="12700" cap="flat" cmpd="sng" algn="ctr">
          <a:solidFill>
            <a:schemeClr val="accent1">
              <a:hueOff val="0"/>
              <a:satOff val="0"/>
              <a:lumOff val="0"/>
              <a:alphaOff val="0"/>
            </a:schemeClr>
          </a:solidFill>
          <a:prstDash val="solid"/>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1">
          <a:scrgbClr r="0" g="0" b="0"/>
        </a:lnRef>
        <a:fillRef idx="3">
          <a:scrgbClr r="0" g="0" b="0"/>
        </a:fillRef>
        <a:effectRef idx="2">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n-US" sz="500" kern="1200" dirty="0"/>
        </a:p>
      </dsp:txBody>
      <dsp:txXfrm rot="-5400000">
        <a:off x="1" y="2957742"/>
        <a:ext cx="461909" cy="197961"/>
      </dsp:txXfrm>
    </dsp:sp>
    <dsp:sp modelId="{89E90421-7E62-CE4F-9614-C660C875318A}">
      <dsp:nvSpPr>
        <dsp:cNvPr id="0" name=""/>
        <dsp:cNvSpPr/>
      </dsp:nvSpPr>
      <dsp:spPr>
        <a:xfrm rot="5400000">
          <a:off x="1199371" y="1989324"/>
          <a:ext cx="428915" cy="190384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endParaRPr lang="en-US" sz="1200" kern="1200" dirty="0"/>
        </a:p>
        <a:p>
          <a:pPr marL="114300" lvl="1" indent="-114300" algn="l" defTabSz="533400">
            <a:lnSpc>
              <a:spcPct val="90000"/>
            </a:lnSpc>
            <a:spcBef>
              <a:spcPct val="0"/>
            </a:spcBef>
            <a:spcAft>
              <a:spcPct val="15000"/>
            </a:spcAft>
            <a:buChar char="••"/>
          </a:pPr>
          <a:r>
            <a:rPr lang="en-US" sz="1200" kern="1200" dirty="0" smtClean="0"/>
            <a:t>Asset appreciation</a:t>
          </a:r>
          <a:endParaRPr lang="en-US" sz="1200" kern="1200" dirty="0"/>
        </a:p>
        <a:p>
          <a:pPr marL="57150" lvl="1" indent="-57150" algn="l" defTabSz="488950">
            <a:lnSpc>
              <a:spcPct val="90000"/>
            </a:lnSpc>
            <a:spcBef>
              <a:spcPct val="0"/>
            </a:spcBef>
            <a:spcAft>
              <a:spcPct val="15000"/>
            </a:spcAft>
            <a:buChar char="••"/>
          </a:pPr>
          <a:endParaRPr lang="en-US" sz="1100" kern="1200" dirty="0"/>
        </a:p>
      </dsp:txBody>
      <dsp:txXfrm rot="-5400000">
        <a:off x="461909" y="2747724"/>
        <a:ext cx="1882902" cy="387039"/>
      </dsp:txXfrm>
    </dsp:sp>
    <dsp:sp modelId="{5188A0F6-A12B-6B45-BD81-995C0BA203F5}">
      <dsp:nvSpPr>
        <dsp:cNvPr id="0" name=""/>
        <dsp:cNvSpPr/>
      </dsp:nvSpPr>
      <dsp:spPr>
        <a:xfrm rot="5400000">
          <a:off x="-98980" y="3361125"/>
          <a:ext cx="659870" cy="461909"/>
        </a:xfrm>
        <a:prstGeom prst="chevron">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w="12700" cap="flat" cmpd="sng" algn="ctr">
          <a:solidFill>
            <a:schemeClr val="accent1">
              <a:hueOff val="0"/>
              <a:satOff val="0"/>
              <a:lumOff val="0"/>
              <a:alphaOff val="0"/>
            </a:schemeClr>
          </a:solidFill>
          <a:prstDash val="solid"/>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1">
          <a:scrgbClr r="0" g="0" b="0"/>
        </a:lnRef>
        <a:fillRef idx="3">
          <a:scrgbClr r="0" g="0" b="0"/>
        </a:fillRef>
        <a:effectRef idx="2">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n-US" sz="500" kern="1200" dirty="0"/>
        </a:p>
      </dsp:txBody>
      <dsp:txXfrm rot="-5400000">
        <a:off x="1" y="3493100"/>
        <a:ext cx="461909" cy="197961"/>
      </dsp:txXfrm>
    </dsp:sp>
    <dsp:sp modelId="{3EBA6B88-A005-5340-843D-7D3DA5BEE90D}">
      <dsp:nvSpPr>
        <dsp:cNvPr id="0" name=""/>
        <dsp:cNvSpPr/>
      </dsp:nvSpPr>
      <dsp:spPr>
        <a:xfrm rot="5400000">
          <a:off x="1199371" y="2524682"/>
          <a:ext cx="428915" cy="190384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endParaRPr lang="en-US" sz="1200" kern="1200" dirty="0"/>
        </a:p>
        <a:p>
          <a:pPr marL="114300" lvl="1" indent="-114300" algn="l" defTabSz="533400">
            <a:lnSpc>
              <a:spcPct val="90000"/>
            </a:lnSpc>
            <a:spcBef>
              <a:spcPct val="0"/>
            </a:spcBef>
            <a:spcAft>
              <a:spcPct val="15000"/>
            </a:spcAft>
            <a:buChar char="••"/>
          </a:pPr>
          <a:r>
            <a:rPr lang="en-US" sz="1200" kern="1200" dirty="0" smtClean="0"/>
            <a:t>Re-finance or sell asset</a:t>
          </a:r>
          <a:endParaRPr lang="en-US" sz="1200" kern="1200" dirty="0"/>
        </a:p>
        <a:p>
          <a:pPr marL="57150" lvl="1" indent="-57150" algn="l" defTabSz="488950">
            <a:lnSpc>
              <a:spcPct val="90000"/>
            </a:lnSpc>
            <a:spcBef>
              <a:spcPct val="0"/>
            </a:spcBef>
            <a:spcAft>
              <a:spcPct val="15000"/>
            </a:spcAft>
            <a:buChar char="••"/>
          </a:pPr>
          <a:endParaRPr lang="en-US" sz="1100" kern="1200" dirty="0"/>
        </a:p>
      </dsp:txBody>
      <dsp:txXfrm rot="-5400000">
        <a:off x="461909" y="3283082"/>
        <a:ext cx="1882902" cy="387039"/>
      </dsp:txXfrm>
    </dsp:sp>
    <dsp:sp modelId="{B0BC1B7E-98FF-974C-8D22-0008C79AD86E}">
      <dsp:nvSpPr>
        <dsp:cNvPr id="0" name=""/>
        <dsp:cNvSpPr/>
      </dsp:nvSpPr>
      <dsp:spPr>
        <a:xfrm rot="5400000">
          <a:off x="-98980" y="3896483"/>
          <a:ext cx="659870" cy="461909"/>
        </a:xfrm>
        <a:prstGeom prst="chevron">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w="12700" cap="flat" cmpd="sng" algn="ctr">
          <a:solidFill>
            <a:schemeClr val="accent1">
              <a:hueOff val="0"/>
              <a:satOff val="0"/>
              <a:lumOff val="0"/>
              <a:alphaOff val="0"/>
            </a:schemeClr>
          </a:solidFill>
          <a:prstDash val="solid"/>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1">
          <a:scrgbClr r="0" g="0" b="0"/>
        </a:lnRef>
        <a:fillRef idx="3">
          <a:scrgbClr r="0" g="0" b="0"/>
        </a:fillRef>
        <a:effectRef idx="2">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en-US" sz="500" kern="1200" dirty="0"/>
        </a:p>
      </dsp:txBody>
      <dsp:txXfrm rot="-5400000">
        <a:off x="1" y="4028458"/>
        <a:ext cx="461909" cy="197961"/>
      </dsp:txXfrm>
    </dsp:sp>
    <dsp:sp modelId="{9AA99FE8-5AD7-4F4C-AD5F-909F2EFFA0BF}">
      <dsp:nvSpPr>
        <dsp:cNvPr id="0" name=""/>
        <dsp:cNvSpPr/>
      </dsp:nvSpPr>
      <dsp:spPr>
        <a:xfrm rot="5400000">
          <a:off x="1199371" y="3060040"/>
          <a:ext cx="428915" cy="190384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Distribute profits</a:t>
          </a:r>
          <a:endParaRPr lang="en-US" sz="1200" kern="1200" dirty="0"/>
        </a:p>
      </dsp:txBody>
      <dsp:txXfrm rot="-5400000">
        <a:off x="461909" y="3818440"/>
        <a:ext cx="1882902" cy="387039"/>
      </dsp:txXfrm>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E5738D-8D49-1541-A62C-FB9D2AD5EDDF}" type="datetimeFigureOut">
              <a:rPr lang="en-US" smtClean="0"/>
              <a:t>6/8/15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C1DE21-F150-F14B-BBC1-A608113F1753}" type="slidenum">
              <a:rPr lang="en-US" smtClean="0"/>
              <a:t>‹#›</a:t>
            </a:fld>
            <a:endParaRPr lang="en-US"/>
          </a:p>
        </p:txBody>
      </p:sp>
    </p:spTree>
    <p:extLst>
      <p:ext uri="{BB962C8B-B14F-4D97-AF65-F5344CB8AC3E}">
        <p14:creationId xmlns:p14="http://schemas.microsoft.com/office/powerpoint/2010/main" val="118636022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C1DE21-F150-F14B-BBC1-A608113F1753}" type="slidenum">
              <a:rPr lang="en-US" smtClean="0"/>
              <a:t>5</a:t>
            </a:fld>
            <a:endParaRPr lang="en-US"/>
          </a:p>
        </p:txBody>
      </p:sp>
    </p:spTree>
    <p:extLst>
      <p:ext uri="{BB962C8B-B14F-4D97-AF65-F5344CB8AC3E}">
        <p14:creationId xmlns:p14="http://schemas.microsoft.com/office/powerpoint/2010/main" val="990278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p:cNvGrpSpPr/>
          <p:nvPr/>
        </p:nvGrpSpPr>
        <p:grpSpPr>
          <a:xfrm>
            <a:off x="486873" y="411480"/>
            <a:ext cx="8170254" cy="6035040"/>
            <a:chOff x="486873" y="411480"/>
            <a:chExt cx="8170254" cy="6035040"/>
          </a:xfrm>
        </p:grpSpPr>
        <p:sp>
          <p:nvSpPr>
            <p:cNvPr id="8"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73741" y="6122894"/>
            <a:ext cx="2133600" cy="259317"/>
          </a:xfrm>
        </p:spPr>
        <p:txBody>
          <a:bodyPr/>
          <a:lstStyle/>
          <a:p>
            <a:fld id="{7D290233-0DD1-4A80-BB1E-9ADC3556DBB6}" type="datetimeFigureOut">
              <a:rPr lang="en-US" smtClean="0"/>
              <a:t>6/8/15</a:t>
            </a:fld>
            <a:endParaRPr lang="en-US"/>
          </a:p>
        </p:txBody>
      </p:sp>
      <p:sp>
        <p:nvSpPr>
          <p:cNvPr id="5" name="Footer Placeholder 4"/>
          <p:cNvSpPr>
            <a:spLocks noGrp="1"/>
          </p:cNvSpPr>
          <p:nvPr>
            <p:ph type="ftr" sz="quarter" idx="11"/>
          </p:nvPr>
        </p:nvSpPr>
        <p:spPr>
          <a:xfrm>
            <a:off x="5638800" y="6122894"/>
            <a:ext cx="2895600" cy="257810"/>
          </a:xfrm>
        </p:spPr>
        <p:txBody>
          <a:bodyPr/>
          <a:lstStyle/>
          <a:p>
            <a:endParaRPr lang="en-US"/>
          </a:p>
        </p:txBody>
      </p:sp>
      <p:sp>
        <p:nvSpPr>
          <p:cNvPr id="6" name="Slide Number Placeholder 5"/>
          <p:cNvSpPr>
            <a:spLocks noGrp="1"/>
          </p:cNvSpPr>
          <p:nvPr>
            <p:ph type="sldNum" sz="quarter" idx="12"/>
          </p:nvPr>
        </p:nvSpPr>
        <p:spPr>
          <a:xfrm>
            <a:off x="4191000" y="6122894"/>
            <a:ext cx="762000" cy="271463"/>
          </a:xfrm>
        </p:spPr>
        <p:txBody>
          <a:bodyPr/>
          <a:lstStyle/>
          <a:p>
            <a:fld id="{CFE4BAC9-6D41-4691-9299-18EF07EF017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8" name="Group 7"/>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90233-0DD1-4A80-BB1E-9ADC3556DBB6}" type="datetimeFigureOut">
              <a:rPr lang="en-US" smtClean="0"/>
              <a:t>6/8/15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5" name="Group 14"/>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7" name="Rectangle 16"/>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7D290233-0DD1-4A80-BB1E-9ADC3556DBB6}" type="datetimeFigureOut">
              <a:rPr lang="en-US" smtClean="0"/>
              <a:t>6/8/15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17" name="Group 16"/>
            <p:cNvGrpSpPr/>
            <p:nvPr/>
          </p:nvGrpSpPr>
          <p:grpSpPr>
            <a:xfrm>
              <a:off x="182880" y="173699"/>
              <a:ext cx="8778240" cy="6510602"/>
              <a:chOff x="182880" y="173699"/>
              <a:chExt cx="8778240" cy="6510602"/>
            </a:xfrm>
          </p:grpSpPr>
          <p:sp>
            <p:nvSpPr>
              <p:cNvPr id="19"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dirty="0"/>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7D290233-0DD1-4A80-BB1E-9ADC3556DBB6}" type="datetimeFigureOut">
              <a:rPr lang="en-US" smtClean="0"/>
              <a:t>6/8/15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13" name="Group 12"/>
          <p:cNvGrpSpPr/>
          <p:nvPr/>
        </p:nvGrpSpPr>
        <p:grpSpPr>
          <a:xfrm>
            <a:off x="182880" y="173699"/>
            <a:ext cx="8778240" cy="6510602"/>
            <a:chOff x="182880" y="173699"/>
            <a:chExt cx="8778240" cy="6510602"/>
          </a:xfrm>
        </p:grpSpPr>
        <p:sp>
          <p:nvSpPr>
            <p:cNvPr id="14"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0"/>
            <p:cNvGrpSpPr/>
            <p:nvPr/>
          </p:nvGrpSpPr>
          <p:grpSpPr>
            <a:xfrm>
              <a:off x="256032" y="237744"/>
              <a:ext cx="8622792" cy="6364224"/>
              <a:chOff x="247157" y="247430"/>
              <a:chExt cx="8622792" cy="6364224"/>
            </a:xfrm>
          </p:grpSpPr>
          <p:sp>
            <p:nvSpPr>
              <p:cNvPr id="16" name="Rectangle 15"/>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7" name="Straight Connector 16"/>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Rectangle 17"/>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D290233-0DD1-4A80-BB1E-9ADC3556DBB6}" type="datetimeFigureOut">
              <a:rPr lang="en-US" smtClean="0"/>
              <a:t>6/8/15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grpSp>
          <p:nvGrpSpPr>
            <p:cNvPr id="14" name="Group 13"/>
            <p:cNvGrpSpPr/>
            <p:nvPr/>
          </p:nvGrpSpPr>
          <p:grpSpPr>
            <a:xfrm>
              <a:off x="182880" y="173699"/>
              <a:ext cx="8778240" cy="6510602"/>
              <a:chOff x="182880" y="173699"/>
              <a:chExt cx="8778240" cy="6510602"/>
            </a:xfrm>
          </p:grpSpPr>
          <p:sp>
            <p:nvSpPr>
              <p:cNvPr id="15"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9" name="Straight Connector 18"/>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D290233-0DD1-4A80-BB1E-9ADC3556DBB6}" type="datetimeFigureOut">
              <a:rPr lang="en-US" smtClean="0"/>
              <a:t>6/8/15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D290233-0DD1-4A80-BB1E-9ADC3556DBB6}" type="datetimeFigureOut">
              <a:rPr lang="en-US" smtClean="0"/>
              <a:t>6/8/15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10" name="Group 9"/>
          <p:cNvGrpSpPr/>
          <p:nvPr/>
        </p:nvGrpSpPr>
        <p:grpSpPr>
          <a:xfrm>
            <a:off x="486873" y="411480"/>
            <a:ext cx="8170254" cy="6035040"/>
            <a:chOff x="486873" y="411480"/>
            <a:chExt cx="8170254" cy="6035040"/>
          </a:xfrm>
        </p:grpSpPr>
        <p:sp>
          <p:nvSpPr>
            <p:cNvPr id="12"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69259" y="6122894"/>
            <a:ext cx="2133600" cy="259317"/>
          </a:xfrm>
        </p:spPr>
        <p:txBody>
          <a:bodyPr/>
          <a:lstStyle/>
          <a:p>
            <a:fld id="{7D290233-0DD1-4A80-BB1E-9ADC3556DBB6}" type="datetimeFigureOut">
              <a:rPr lang="en-US" smtClean="0"/>
              <a:t>6/8/15</a:t>
            </a:fld>
            <a:endParaRPr lang="en-US"/>
          </a:p>
        </p:txBody>
      </p:sp>
      <p:sp>
        <p:nvSpPr>
          <p:cNvPr id="5" name="Footer Placeholder 4"/>
          <p:cNvSpPr>
            <a:spLocks noGrp="1"/>
          </p:cNvSpPr>
          <p:nvPr>
            <p:ph type="ftr" sz="quarter" idx="11"/>
          </p:nvPr>
        </p:nvSpPr>
        <p:spPr>
          <a:xfrm>
            <a:off x="5638800" y="6124401"/>
            <a:ext cx="2895600" cy="257810"/>
          </a:xfrm>
        </p:spPr>
        <p:txBody>
          <a:bodyPr/>
          <a:lstStyle/>
          <a:p>
            <a:endParaRPr lang="en-US"/>
          </a:p>
        </p:txBody>
      </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2"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solidFill>
                  <a:schemeClr val="tx1">
                    <a:lumMod val="75000"/>
                    <a:lumOff val="25000"/>
                  </a:schemeClr>
                </a:solidFill>
              </a:defRPr>
            </a:lvl1pPr>
          </a:lstStyle>
          <a:p>
            <a:r>
              <a:rPr lang="en-US" smtClean="0"/>
              <a:t>Click to edit Master title style</a:t>
            </a:r>
            <a:endParaRPr dirty="0"/>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290233-0DD1-4A80-BB1E-9ADC3556DBB6}" type="datetimeFigureOut">
              <a:rPr lang="en-US" smtClean="0"/>
              <a:t>6/8/15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20" name="Group 19"/>
          <p:cNvGrpSpPr/>
          <p:nvPr/>
        </p:nvGrpSpPr>
        <p:grpSpPr>
          <a:xfrm>
            <a:off x="182880" y="173699"/>
            <a:ext cx="8778240" cy="6510602"/>
            <a:chOff x="182880" y="173699"/>
            <a:chExt cx="8778240" cy="6510602"/>
          </a:xfrm>
        </p:grpSpPr>
        <p:sp>
          <p:nvSpPr>
            <p:cNvPr id="21"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D290233-0DD1-4A80-BB1E-9ADC3556DBB6}" type="datetimeFigureOut">
              <a:rPr lang="en-US" smtClean="0"/>
              <a:t>6/8/15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sp>
            <p:nvSpPr>
              <p:cNvPr id="27"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10"/>
              <p:cNvGrpSpPr/>
              <p:nvPr/>
            </p:nvGrpSpPr>
            <p:grpSpPr>
              <a:xfrm>
                <a:off x="256032" y="237744"/>
                <a:ext cx="8622792" cy="6364224"/>
                <a:chOff x="247157" y="247430"/>
                <a:chExt cx="8622792" cy="6364224"/>
              </a:xfrm>
            </p:grpSpPr>
            <p:sp>
              <p:nvSpPr>
                <p:cNvPr id="29" name="Rectangle 2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2" name="Rectangle 31"/>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cxnSp>
          <p:nvCxnSpPr>
            <p:cNvPr id="23" name="Straight Connector 22"/>
            <p:cNvCxnSpPr/>
            <p:nvPr/>
          </p:nvCxnSpPr>
          <p:spPr>
            <a:xfrm rot="16200000" flipH="1">
              <a:off x="2217480" y="4026438"/>
              <a:ext cx="4711326" cy="2286"/>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7D290233-0DD1-4A80-BB1E-9ADC3556DBB6}" type="datetimeFigureOut">
              <a:rPr lang="en-US" smtClean="0"/>
              <a:t>6/8/15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2" name="Group 11"/>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0"/>
            <p:cNvGrpSpPr/>
            <p:nvPr/>
          </p:nvGrpSpPr>
          <p:grpSpPr>
            <a:xfrm>
              <a:off x="256032" y="237744"/>
              <a:ext cx="8622792" cy="6364224"/>
              <a:chOff x="247157" y="247430"/>
              <a:chExt cx="8622792" cy="6364224"/>
            </a:xfrm>
          </p:grpSpPr>
          <p:sp>
            <p:nvSpPr>
              <p:cNvPr id="15" name="Rectangle 14"/>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D290233-0DD1-4A80-BB1E-9ADC3556DBB6}" type="datetimeFigureOut">
              <a:rPr lang="en-US" smtClean="0"/>
              <a:t>6/8/15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sp>
          <p:nvSpPr>
            <p:cNvPr id="11"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0"/>
            <p:cNvGrpSpPr/>
            <p:nvPr/>
          </p:nvGrpSpPr>
          <p:grpSpPr>
            <a:xfrm>
              <a:off x="256032" y="237744"/>
              <a:ext cx="8622792" cy="6364224"/>
              <a:chOff x="247157" y="247430"/>
              <a:chExt cx="8622792" cy="6364224"/>
            </a:xfrm>
          </p:grpSpPr>
          <p:sp>
            <p:nvSpPr>
              <p:cNvPr id="13" name="Rectangle 1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7D290233-0DD1-4A80-BB1E-9ADC3556DBB6}" type="datetimeFigureOut">
              <a:rPr lang="en-US" smtClean="0"/>
              <a:t>6/8/15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7"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7D290233-0DD1-4A80-BB1E-9ADC3556DBB6}" type="datetimeFigureOut">
              <a:rPr lang="en-US" smtClean="0"/>
              <a:t>6/8/15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n-US" smtClean="0"/>
              <a:t>Click to edit Master title style</a:t>
            </a:r>
            <a:endParaRPr dirty="0"/>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7D290233-0DD1-4A80-BB1E-9ADC3556DBB6}" type="datetimeFigureOut">
              <a:rPr lang="en-US" smtClean="0"/>
              <a:t>6/8/15</a:t>
            </a:fld>
            <a:endParaRPr lang="en-US"/>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CFE4BAC9-6D41-4691-9299-18EF07EF017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g"/><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 Id="rId3" Type="http://schemas.openxmlformats.org/officeDocument/2006/relationships/chart" Target="../charts/char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 Id="rId3" Type="http://schemas.openxmlformats.org/officeDocument/2006/relationships/chart" Target="../charts/chart4.xml"/></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Excel_Sheet5.xlsx"/><Relationship Id="rId4" Type="http://schemas.openxmlformats.org/officeDocument/2006/relationships/image" Target="../media/image11.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package" Target="../embeddings/Microsoft_Excel_Sheet6.xlsx"/><Relationship Id="rId4" Type="http://schemas.openxmlformats.org/officeDocument/2006/relationships/image" Target="../media/image12.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Excel_Sheet7.xlsx"/><Relationship Id="rId4" Type="http://schemas.openxmlformats.org/officeDocument/2006/relationships/image" Target="../media/image13.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wtait@capstoneinvestors.com" TargetMode="External"/><Relationship Id="rId3" Type="http://schemas.openxmlformats.org/officeDocument/2006/relationships/hyperlink" Target="mailto:davidh@holland-cpa.co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microsoft.com/office/2007/relationships/hdphoto" Target="../media/hdphoto1.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10.jpeg"/><Relationship Id="rId8" Type="http://schemas.microsoft.com/office/2007/relationships/hdphoto" Target="../media/hdphoto3.wdp"/><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30746" y="742298"/>
            <a:ext cx="3225842" cy="346404"/>
          </a:xfrm>
        </p:spPr>
        <p:txBody>
          <a:bodyPr/>
          <a:lstStyle/>
          <a:p>
            <a:r>
              <a:rPr lang="en-US" sz="1800" dirty="0" smtClean="0"/>
              <a:t>San Francisco Peninsula</a:t>
            </a:r>
            <a:r>
              <a:rPr lang="en-US" dirty="0" smtClean="0"/>
              <a:t/>
            </a:r>
            <a:br>
              <a:rPr lang="en-US" dirty="0" smtClean="0"/>
            </a:br>
            <a:r>
              <a:rPr lang="en-US" sz="1200" dirty="0" smtClean="0"/>
              <a:t>Multifamily Real Estate Investment</a:t>
            </a:r>
            <a:endParaRPr lang="en-US" sz="1200" dirty="0"/>
          </a:p>
        </p:txBody>
      </p:sp>
      <p:sp>
        <p:nvSpPr>
          <p:cNvPr id="3" name="Subtitle 2"/>
          <p:cNvSpPr>
            <a:spLocks noGrp="1"/>
          </p:cNvSpPr>
          <p:nvPr>
            <p:ph type="subTitle" idx="1"/>
          </p:nvPr>
        </p:nvSpPr>
        <p:spPr>
          <a:xfrm>
            <a:off x="7092528" y="5806413"/>
            <a:ext cx="1363490" cy="461873"/>
          </a:xfrm>
        </p:spPr>
        <p:txBody>
          <a:bodyPr>
            <a:normAutofit fontScale="85000" lnSpcReduction="10000"/>
          </a:bodyPr>
          <a:lstStyle/>
          <a:p>
            <a:r>
              <a:rPr lang="en-US" sz="1800" dirty="0"/>
              <a:t>CAPSTONE </a:t>
            </a:r>
          </a:p>
          <a:p>
            <a:endParaRPr lang="en-US" sz="1800" dirty="0" smtClean="0"/>
          </a:p>
        </p:txBody>
      </p:sp>
      <p:pic>
        <p:nvPicPr>
          <p:cNvPr id="6" name="Picture 5" descr="golden-gate-bridge-in-millbrae-california-t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3683" y="1088703"/>
            <a:ext cx="7622335" cy="3958917"/>
          </a:xfrm>
          <a:prstGeom prst="rect">
            <a:avLst/>
          </a:prstGeom>
        </p:spPr>
      </p:pic>
      <p:pic>
        <p:nvPicPr>
          <p:cNvPr id="11" name="Picture 10"/>
          <p:cNvPicPr/>
          <p:nvPr/>
        </p:nvPicPr>
        <p:blipFill>
          <a:blip r:embed="rId3">
            <a:extLst>
              <a:ext uri="{28A0092B-C50C-407E-A947-70E740481C1C}">
                <a14:useLocalDpi xmlns:a14="http://schemas.microsoft.com/office/drawing/2010/main" val="0"/>
              </a:ext>
            </a:extLst>
          </a:blip>
          <a:srcRect/>
          <a:stretch>
            <a:fillRect/>
          </a:stretch>
        </p:blipFill>
        <p:spPr bwMode="auto">
          <a:xfrm>
            <a:off x="7339941" y="5196079"/>
            <a:ext cx="916647" cy="610334"/>
          </a:xfrm>
          <a:prstGeom prst="rect">
            <a:avLst/>
          </a:prstGeom>
          <a:noFill/>
          <a:ln>
            <a:noFill/>
          </a:ln>
        </p:spPr>
      </p:pic>
    </p:spTree>
    <p:extLst>
      <p:ext uri="{BB962C8B-B14F-4D97-AF65-F5344CB8AC3E}">
        <p14:creationId xmlns:p14="http://schemas.microsoft.com/office/powerpoint/2010/main" val="63283984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113" y="412386"/>
            <a:ext cx="7345362" cy="1171621"/>
          </a:xfrm>
        </p:spPr>
        <p:txBody>
          <a:bodyPr>
            <a:normAutofit/>
          </a:bodyPr>
          <a:lstStyle/>
          <a:p>
            <a:r>
              <a:rPr lang="en-US" sz="1800" dirty="0" smtClean="0"/>
              <a:t>Capital Appreciation</a:t>
            </a:r>
            <a:r>
              <a:rPr lang="en-US" sz="1600" dirty="0" smtClean="0"/>
              <a:t/>
            </a:r>
            <a:br>
              <a:rPr lang="en-US" sz="1600" dirty="0" smtClean="0"/>
            </a:br>
            <a:endParaRPr lang="en-US" sz="1400" dirty="0"/>
          </a:p>
        </p:txBody>
      </p:sp>
      <p:sp>
        <p:nvSpPr>
          <p:cNvPr id="3" name="Content Placeholder 2"/>
          <p:cNvSpPr>
            <a:spLocks noGrp="1"/>
          </p:cNvSpPr>
          <p:nvPr>
            <p:ph idx="1"/>
          </p:nvPr>
        </p:nvSpPr>
        <p:spPr>
          <a:xfrm>
            <a:off x="1055632" y="2177404"/>
            <a:ext cx="2837011" cy="313415"/>
          </a:xfrm>
        </p:spPr>
        <p:txBody>
          <a:bodyPr>
            <a:normAutofit/>
          </a:bodyPr>
          <a:lstStyle/>
          <a:p>
            <a:pPr marL="0" indent="0">
              <a:buNone/>
            </a:pPr>
            <a:r>
              <a:rPr lang="en-US" sz="1400" dirty="0" smtClean="0"/>
              <a:t>San Francisco County</a:t>
            </a:r>
          </a:p>
          <a:p>
            <a:pPr marL="0" indent="0">
              <a:buNone/>
            </a:pPr>
            <a:endParaRPr lang="en-US" sz="1400" dirty="0" smtClean="0"/>
          </a:p>
          <a:p>
            <a:pPr marL="0" indent="0">
              <a:buNone/>
            </a:pPr>
            <a:endParaRPr lang="en-US" sz="1400" dirty="0" smtClean="0"/>
          </a:p>
          <a:p>
            <a:pPr marL="0" indent="0">
              <a:buNone/>
            </a:pPr>
            <a:endParaRPr lang="en-US" sz="1200" dirty="0" smtClean="0"/>
          </a:p>
          <a:p>
            <a:pPr marL="0" indent="0">
              <a:buNone/>
            </a:pPr>
            <a:endParaRPr lang="en-US" sz="4800" dirty="0" smtClean="0"/>
          </a:p>
          <a:p>
            <a:pPr marL="0" indent="0">
              <a:buNone/>
            </a:pPr>
            <a:endParaRPr lang="en-US" sz="1400" dirty="0" smtClean="0"/>
          </a:p>
          <a:p>
            <a:pPr marL="0" indent="0">
              <a:buNone/>
            </a:pPr>
            <a:endParaRPr lang="en-US" sz="1400" dirty="0"/>
          </a:p>
        </p:txBody>
      </p:sp>
      <p:graphicFrame>
        <p:nvGraphicFramePr>
          <p:cNvPr id="5" name="Chart 4"/>
          <p:cNvGraphicFramePr/>
          <p:nvPr>
            <p:extLst>
              <p:ext uri="{D42A27DB-BD31-4B8C-83A1-F6EECF244321}">
                <p14:modId xmlns:p14="http://schemas.microsoft.com/office/powerpoint/2010/main" val="3559507575"/>
              </p:ext>
            </p:extLst>
          </p:nvPr>
        </p:nvGraphicFramePr>
        <p:xfrm>
          <a:off x="418887" y="3185614"/>
          <a:ext cx="3820133" cy="222788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1055633" y="5331468"/>
            <a:ext cx="2144252" cy="276999"/>
          </a:xfrm>
          <a:prstGeom prst="rect">
            <a:avLst/>
          </a:prstGeom>
          <a:noFill/>
        </p:spPr>
        <p:txBody>
          <a:bodyPr wrap="square" rtlCol="0">
            <a:spAutoFit/>
          </a:bodyPr>
          <a:lstStyle/>
          <a:p>
            <a:r>
              <a:rPr lang="en-US" sz="1200" dirty="0" smtClean="0"/>
              <a:t>63% increase (‘04 to </a:t>
            </a:r>
            <a:r>
              <a:rPr lang="fr-FR" sz="1200" dirty="0" smtClean="0"/>
              <a:t>‘</a:t>
            </a:r>
            <a:r>
              <a:rPr lang="en-US" sz="1200" dirty="0" smtClean="0"/>
              <a:t>14)</a:t>
            </a:r>
            <a:endParaRPr lang="en-US" sz="1200" dirty="0"/>
          </a:p>
        </p:txBody>
      </p:sp>
      <p:sp>
        <p:nvSpPr>
          <p:cNvPr id="13" name="TextBox 12"/>
          <p:cNvSpPr txBox="1"/>
          <p:nvPr/>
        </p:nvSpPr>
        <p:spPr>
          <a:xfrm>
            <a:off x="5261667" y="2177405"/>
            <a:ext cx="1962816" cy="492443"/>
          </a:xfrm>
          <a:prstGeom prst="rect">
            <a:avLst/>
          </a:prstGeom>
          <a:noFill/>
        </p:spPr>
        <p:txBody>
          <a:bodyPr wrap="square" rtlCol="0">
            <a:spAutoFit/>
          </a:bodyPr>
          <a:lstStyle/>
          <a:p>
            <a:r>
              <a:rPr lang="en-US" sz="1400" dirty="0" smtClean="0"/>
              <a:t>San Mateo County</a:t>
            </a:r>
          </a:p>
          <a:p>
            <a:endParaRPr lang="en-US" sz="1200" dirty="0"/>
          </a:p>
        </p:txBody>
      </p:sp>
      <p:graphicFrame>
        <p:nvGraphicFramePr>
          <p:cNvPr id="20" name="Chart 19"/>
          <p:cNvGraphicFramePr/>
          <p:nvPr>
            <p:extLst>
              <p:ext uri="{D42A27DB-BD31-4B8C-83A1-F6EECF244321}">
                <p14:modId xmlns:p14="http://schemas.microsoft.com/office/powerpoint/2010/main" val="426562812"/>
              </p:ext>
            </p:extLst>
          </p:nvPr>
        </p:nvGraphicFramePr>
        <p:xfrm>
          <a:off x="4898792" y="3185614"/>
          <a:ext cx="3529770" cy="2406357"/>
        </p:xfrm>
        <a:graphic>
          <a:graphicData uri="http://schemas.openxmlformats.org/drawingml/2006/chart">
            <c:chart xmlns:c="http://schemas.openxmlformats.org/drawingml/2006/chart" xmlns:r="http://schemas.openxmlformats.org/officeDocument/2006/relationships" r:id="rId3"/>
          </a:graphicData>
        </a:graphic>
      </p:graphicFrame>
      <p:sp>
        <p:nvSpPr>
          <p:cNvPr id="21" name="TextBox 20"/>
          <p:cNvSpPr txBox="1"/>
          <p:nvPr/>
        </p:nvSpPr>
        <p:spPr>
          <a:xfrm>
            <a:off x="5459596" y="5347963"/>
            <a:ext cx="2309196" cy="276999"/>
          </a:xfrm>
          <a:prstGeom prst="rect">
            <a:avLst/>
          </a:prstGeom>
          <a:noFill/>
        </p:spPr>
        <p:txBody>
          <a:bodyPr wrap="square" rtlCol="0">
            <a:spAutoFit/>
          </a:bodyPr>
          <a:lstStyle/>
          <a:p>
            <a:r>
              <a:rPr lang="en-US" sz="1200" dirty="0" smtClean="0"/>
              <a:t>66% increase (‘04 to ‘14)</a:t>
            </a:r>
            <a:endParaRPr lang="en-US" sz="1200" dirty="0"/>
          </a:p>
        </p:txBody>
      </p:sp>
      <p:sp>
        <p:nvSpPr>
          <p:cNvPr id="23" name="TextBox 22"/>
          <p:cNvSpPr txBox="1"/>
          <p:nvPr/>
        </p:nvSpPr>
        <p:spPr>
          <a:xfrm>
            <a:off x="2771035" y="5971367"/>
            <a:ext cx="4997758" cy="246221"/>
          </a:xfrm>
          <a:prstGeom prst="rect">
            <a:avLst/>
          </a:prstGeom>
          <a:noFill/>
        </p:spPr>
        <p:txBody>
          <a:bodyPr wrap="square" rtlCol="0">
            <a:spAutoFit/>
          </a:bodyPr>
          <a:lstStyle/>
          <a:p>
            <a:r>
              <a:rPr lang="en-US" sz="1000" dirty="0" smtClean="0"/>
              <a:t>Source: CoStar: 16 to 100 units broker sales. Numbers rounded</a:t>
            </a:r>
            <a:endParaRPr lang="en-US" sz="1000" dirty="0"/>
          </a:p>
        </p:txBody>
      </p:sp>
      <p:sp>
        <p:nvSpPr>
          <p:cNvPr id="4" name="TextBox 3"/>
          <p:cNvSpPr txBox="1"/>
          <p:nvPr/>
        </p:nvSpPr>
        <p:spPr>
          <a:xfrm>
            <a:off x="3727700" y="1781513"/>
            <a:ext cx="1731895" cy="338554"/>
          </a:xfrm>
          <a:prstGeom prst="rect">
            <a:avLst/>
          </a:prstGeom>
          <a:noFill/>
        </p:spPr>
        <p:txBody>
          <a:bodyPr wrap="square" rtlCol="0">
            <a:spAutoFit/>
          </a:bodyPr>
          <a:lstStyle/>
          <a:p>
            <a:r>
              <a:rPr lang="en-US" sz="1600" dirty="0" smtClean="0"/>
              <a:t>Price per Unit</a:t>
            </a:r>
            <a:endParaRPr lang="en-US" sz="1600" dirty="0"/>
          </a:p>
        </p:txBody>
      </p:sp>
    </p:spTree>
    <p:extLst>
      <p:ext uri="{BB962C8B-B14F-4D97-AF65-F5344CB8AC3E}">
        <p14:creationId xmlns:p14="http://schemas.microsoft.com/office/powerpoint/2010/main" val="11411955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Rental Growth</a:t>
            </a:r>
            <a:endParaRPr lang="en-US" sz="1800" dirty="0"/>
          </a:p>
        </p:txBody>
      </p:sp>
      <p:sp>
        <p:nvSpPr>
          <p:cNvPr id="3" name="Content Placeholder 2"/>
          <p:cNvSpPr>
            <a:spLocks noGrp="1"/>
          </p:cNvSpPr>
          <p:nvPr>
            <p:ph idx="1"/>
          </p:nvPr>
        </p:nvSpPr>
        <p:spPr>
          <a:xfrm>
            <a:off x="1055632" y="2177405"/>
            <a:ext cx="2837011" cy="377976"/>
          </a:xfrm>
        </p:spPr>
        <p:txBody>
          <a:bodyPr>
            <a:normAutofit/>
          </a:bodyPr>
          <a:lstStyle/>
          <a:p>
            <a:pPr marL="0" indent="0">
              <a:buNone/>
            </a:pPr>
            <a:r>
              <a:rPr lang="en-US" sz="1400" dirty="0" smtClean="0"/>
              <a:t>San Francisco County</a:t>
            </a:r>
          </a:p>
          <a:p>
            <a:pPr marL="0" indent="0">
              <a:buNone/>
            </a:pPr>
            <a:endParaRPr lang="en-US" sz="1200" dirty="0" smtClean="0"/>
          </a:p>
          <a:p>
            <a:pPr marL="0" indent="0">
              <a:buNone/>
            </a:pPr>
            <a:endParaRPr lang="en-US" sz="4800" dirty="0" smtClean="0"/>
          </a:p>
          <a:p>
            <a:pPr marL="0" indent="0">
              <a:buNone/>
            </a:pPr>
            <a:endParaRPr lang="en-US" sz="1400" dirty="0" smtClean="0"/>
          </a:p>
          <a:p>
            <a:pPr marL="0" indent="0">
              <a:buNone/>
            </a:pPr>
            <a:endParaRPr lang="en-US" sz="1400" dirty="0"/>
          </a:p>
        </p:txBody>
      </p:sp>
      <p:graphicFrame>
        <p:nvGraphicFramePr>
          <p:cNvPr id="5" name="Chart 4"/>
          <p:cNvGraphicFramePr/>
          <p:nvPr>
            <p:extLst>
              <p:ext uri="{D42A27DB-BD31-4B8C-83A1-F6EECF244321}">
                <p14:modId xmlns:p14="http://schemas.microsoft.com/office/powerpoint/2010/main" val="1419205786"/>
              </p:ext>
            </p:extLst>
          </p:nvPr>
        </p:nvGraphicFramePr>
        <p:xfrm>
          <a:off x="418887" y="3185614"/>
          <a:ext cx="3820133" cy="222788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1055633" y="5331468"/>
            <a:ext cx="2144252" cy="276999"/>
          </a:xfrm>
          <a:prstGeom prst="rect">
            <a:avLst/>
          </a:prstGeom>
          <a:noFill/>
        </p:spPr>
        <p:txBody>
          <a:bodyPr wrap="square" rtlCol="0">
            <a:spAutoFit/>
          </a:bodyPr>
          <a:lstStyle/>
          <a:p>
            <a:r>
              <a:rPr lang="en-US" sz="1200" dirty="0" smtClean="0"/>
              <a:t>85% increase (‘04 to </a:t>
            </a:r>
            <a:r>
              <a:rPr lang="fr-FR" sz="1200" dirty="0" smtClean="0"/>
              <a:t>‘</a:t>
            </a:r>
            <a:r>
              <a:rPr lang="en-US" sz="1200" dirty="0" smtClean="0"/>
              <a:t>14</a:t>
            </a:r>
            <a:r>
              <a:rPr lang="en-US" sz="1200" dirty="0" smtClean="0"/>
              <a:t>)</a:t>
            </a:r>
            <a:endParaRPr lang="en-US" sz="1200" dirty="0"/>
          </a:p>
        </p:txBody>
      </p:sp>
      <p:sp>
        <p:nvSpPr>
          <p:cNvPr id="13" name="TextBox 12"/>
          <p:cNvSpPr txBox="1"/>
          <p:nvPr/>
        </p:nvSpPr>
        <p:spPr>
          <a:xfrm>
            <a:off x="5261667" y="2177405"/>
            <a:ext cx="1962816" cy="492443"/>
          </a:xfrm>
          <a:prstGeom prst="rect">
            <a:avLst/>
          </a:prstGeom>
          <a:noFill/>
        </p:spPr>
        <p:txBody>
          <a:bodyPr wrap="square" rtlCol="0">
            <a:spAutoFit/>
          </a:bodyPr>
          <a:lstStyle/>
          <a:p>
            <a:r>
              <a:rPr lang="en-US" sz="1400" dirty="0" smtClean="0"/>
              <a:t>San Mateo County</a:t>
            </a:r>
          </a:p>
          <a:p>
            <a:endParaRPr lang="en-US" sz="1200" dirty="0"/>
          </a:p>
        </p:txBody>
      </p:sp>
      <p:graphicFrame>
        <p:nvGraphicFramePr>
          <p:cNvPr id="20" name="Chart 19"/>
          <p:cNvGraphicFramePr/>
          <p:nvPr>
            <p:extLst>
              <p:ext uri="{D42A27DB-BD31-4B8C-83A1-F6EECF244321}">
                <p14:modId xmlns:p14="http://schemas.microsoft.com/office/powerpoint/2010/main" val="565890124"/>
              </p:ext>
            </p:extLst>
          </p:nvPr>
        </p:nvGraphicFramePr>
        <p:xfrm>
          <a:off x="4898792" y="3185614"/>
          <a:ext cx="3529770" cy="2406357"/>
        </p:xfrm>
        <a:graphic>
          <a:graphicData uri="http://schemas.openxmlformats.org/drawingml/2006/chart">
            <c:chart xmlns:c="http://schemas.openxmlformats.org/drawingml/2006/chart" xmlns:r="http://schemas.openxmlformats.org/officeDocument/2006/relationships" r:id="rId3"/>
          </a:graphicData>
        </a:graphic>
      </p:graphicFrame>
      <p:sp>
        <p:nvSpPr>
          <p:cNvPr id="21" name="TextBox 20"/>
          <p:cNvSpPr txBox="1"/>
          <p:nvPr/>
        </p:nvSpPr>
        <p:spPr>
          <a:xfrm>
            <a:off x="5459596" y="5347963"/>
            <a:ext cx="2309196" cy="276999"/>
          </a:xfrm>
          <a:prstGeom prst="rect">
            <a:avLst/>
          </a:prstGeom>
          <a:noFill/>
        </p:spPr>
        <p:txBody>
          <a:bodyPr wrap="square" rtlCol="0">
            <a:spAutoFit/>
          </a:bodyPr>
          <a:lstStyle/>
          <a:p>
            <a:r>
              <a:rPr lang="en-US" sz="1200" dirty="0" smtClean="0"/>
              <a:t>79% increase (‘04 to ‘14)</a:t>
            </a:r>
            <a:endParaRPr lang="en-US" sz="1200" dirty="0"/>
          </a:p>
        </p:txBody>
      </p:sp>
      <p:sp>
        <p:nvSpPr>
          <p:cNvPr id="23" name="TextBox 22"/>
          <p:cNvSpPr txBox="1"/>
          <p:nvPr/>
        </p:nvSpPr>
        <p:spPr>
          <a:xfrm>
            <a:off x="3892643" y="5971367"/>
            <a:ext cx="1369023" cy="246221"/>
          </a:xfrm>
          <a:prstGeom prst="rect">
            <a:avLst/>
          </a:prstGeom>
          <a:noFill/>
        </p:spPr>
        <p:txBody>
          <a:bodyPr wrap="square" rtlCol="0">
            <a:spAutoFit/>
          </a:bodyPr>
          <a:lstStyle/>
          <a:p>
            <a:r>
              <a:rPr lang="en-US" sz="1000" dirty="0" smtClean="0"/>
              <a:t>Source: </a:t>
            </a:r>
            <a:r>
              <a:rPr lang="en-US" sz="1000" dirty="0" err="1" smtClean="0"/>
              <a:t>RealFacts</a:t>
            </a:r>
            <a:endParaRPr lang="en-US" sz="1000" dirty="0"/>
          </a:p>
        </p:txBody>
      </p:sp>
    </p:spTree>
    <p:extLst>
      <p:ext uri="{BB962C8B-B14F-4D97-AF65-F5344CB8AC3E}">
        <p14:creationId xmlns:p14="http://schemas.microsoft.com/office/powerpoint/2010/main" val="153827898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Growth in Sales Prices</a:t>
            </a:r>
            <a:br>
              <a:rPr lang="en-US" sz="1800" dirty="0" smtClean="0"/>
            </a:br>
            <a:r>
              <a:rPr lang="en-US" sz="1800" dirty="0" smtClean="0"/>
              <a:t>San Mateo County</a:t>
            </a:r>
            <a:endParaRPr lang="en-US" sz="1800" dirty="0"/>
          </a:p>
        </p:txBody>
      </p:sp>
      <p:sp>
        <p:nvSpPr>
          <p:cNvPr id="3" name="Content Placeholder 2"/>
          <p:cNvSpPr>
            <a:spLocks noGrp="1"/>
          </p:cNvSpPr>
          <p:nvPr>
            <p:ph idx="1"/>
          </p:nvPr>
        </p:nvSpPr>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109879444"/>
              </p:ext>
            </p:extLst>
          </p:nvPr>
        </p:nvGraphicFramePr>
        <p:xfrm>
          <a:off x="428625" y="1732027"/>
          <a:ext cx="8247063" cy="4552756"/>
        </p:xfrm>
        <a:graphic>
          <a:graphicData uri="http://schemas.openxmlformats.org/presentationml/2006/ole">
            <mc:AlternateContent xmlns:mc="http://schemas.openxmlformats.org/markup-compatibility/2006">
              <mc:Choice xmlns:v="urn:schemas-microsoft-com:vml" Requires="v">
                <p:oleObj spid="_x0000_s1043" name="Worksheet" r:id="rId3" imgW="6972300" imgH="4749800" progId="Excel.Sheet.12">
                  <p:embed/>
                </p:oleObj>
              </mc:Choice>
              <mc:Fallback>
                <p:oleObj name="Worksheet" r:id="rId3" imgW="6972300" imgH="4749800" progId="Excel.Sheet.12">
                  <p:embed/>
                  <p:pic>
                    <p:nvPicPr>
                      <p:cNvPr id="0" name=""/>
                      <p:cNvPicPr/>
                      <p:nvPr/>
                    </p:nvPicPr>
                    <p:blipFill>
                      <a:blip r:embed="rId4"/>
                      <a:stretch>
                        <a:fillRect/>
                      </a:stretch>
                    </p:blipFill>
                    <p:spPr>
                      <a:xfrm>
                        <a:off x="428625" y="1732027"/>
                        <a:ext cx="8247063" cy="4552756"/>
                      </a:xfrm>
                      <a:prstGeom prst="rect">
                        <a:avLst/>
                      </a:prstGeom>
                    </p:spPr>
                  </p:pic>
                </p:oleObj>
              </mc:Fallback>
            </mc:AlternateContent>
          </a:graphicData>
        </a:graphic>
      </p:graphicFrame>
      <p:sp>
        <p:nvSpPr>
          <p:cNvPr id="5" name="TextBox 4"/>
          <p:cNvSpPr txBox="1"/>
          <p:nvPr/>
        </p:nvSpPr>
        <p:spPr>
          <a:xfrm>
            <a:off x="3826666" y="6284783"/>
            <a:ext cx="2547214" cy="276999"/>
          </a:xfrm>
          <a:prstGeom prst="rect">
            <a:avLst/>
          </a:prstGeom>
          <a:noFill/>
        </p:spPr>
        <p:txBody>
          <a:bodyPr wrap="square" rtlCol="0">
            <a:spAutoFit/>
          </a:bodyPr>
          <a:lstStyle/>
          <a:p>
            <a:r>
              <a:rPr lang="en-US" sz="1200" dirty="0" smtClean="0"/>
              <a:t>Source: </a:t>
            </a:r>
            <a:r>
              <a:rPr lang="en-US" sz="1200" dirty="0" err="1" smtClean="0"/>
              <a:t>CoStar</a:t>
            </a:r>
            <a:endParaRPr lang="en-US" sz="1200" dirty="0"/>
          </a:p>
        </p:txBody>
      </p:sp>
    </p:spTree>
    <p:extLst>
      <p:ext uri="{BB962C8B-B14F-4D97-AF65-F5344CB8AC3E}">
        <p14:creationId xmlns:p14="http://schemas.microsoft.com/office/powerpoint/2010/main" val="219693785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113" y="395892"/>
            <a:ext cx="7345362" cy="1188116"/>
          </a:xfrm>
        </p:spPr>
        <p:txBody>
          <a:bodyPr>
            <a:normAutofit/>
          </a:bodyPr>
          <a:lstStyle/>
          <a:p>
            <a:r>
              <a:rPr lang="en-US" sz="1800" dirty="0" smtClean="0"/>
              <a:t>Growth in Sales Prices</a:t>
            </a:r>
            <a:br>
              <a:rPr lang="en-US" sz="1800" dirty="0" smtClean="0"/>
            </a:br>
            <a:r>
              <a:rPr lang="en-US" sz="1800" dirty="0" smtClean="0"/>
              <a:t>San Francisco County</a:t>
            </a:r>
            <a:br>
              <a:rPr lang="en-US" sz="1800" dirty="0" smtClean="0"/>
            </a:br>
            <a:endParaRPr lang="en-US" sz="1800" dirty="0"/>
          </a:p>
        </p:txBody>
      </p:sp>
      <p:sp>
        <p:nvSpPr>
          <p:cNvPr id="3" name="Content Placeholder 2"/>
          <p:cNvSpPr>
            <a:spLocks noGrp="1"/>
          </p:cNvSpPr>
          <p:nvPr>
            <p:ph idx="1"/>
          </p:nvPr>
        </p:nvSpPr>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440004102"/>
              </p:ext>
            </p:extLst>
          </p:nvPr>
        </p:nvGraphicFramePr>
        <p:xfrm>
          <a:off x="428034" y="1678040"/>
          <a:ext cx="8396390" cy="4640296"/>
        </p:xfrm>
        <a:graphic>
          <a:graphicData uri="http://schemas.openxmlformats.org/presentationml/2006/ole">
            <mc:AlternateContent xmlns:mc="http://schemas.openxmlformats.org/markup-compatibility/2006">
              <mc:Choice xmlns:v="urn:schemas-microsoft-com:vml" Requires="v">
                <p:oleObj spid="_x0000_s2067" name="Worksheet" r:id="rId3" imgW="5867400" imgH="4470400" progId="Excel.Sheet.12">
                  <p:embed/>
                </p:oleObj>
              </mc:Choice>
              <mc:Fallback>
                <p:oleObj name="Worksheet" r:id="rId3" imgW="5867400" imgH="4470400" progId="Excel.Sheet.12">
                  <p:embed/>
                  <p:pic>
                    <p:nvPicPr>
                      <p:cNvPr id="0" name=""/>
                      <p:cNvPicPr/>
                      <p:nvPr/>
                    </p:nvPicPr>
                    <p:blipFill>
                      <a:blip r:embed="rId4"/>
                      <a:stretch>
                        <a:fillRect/>
                      </a:stretch>
                    </p:blipFill>
                    <p:spPr>
                      <a:xfrm>
                        <a:off x="428034" y="1678040"/>
                        <a:ext cx="8396390" cy="4640296"/>
                      </a:xfrm>
                      <a:prstGeom prst="rect">
                        <a:avLst/>
                      </a:prstGeom>
                    </p:spPr>
                  </p:pic>
                </p:oleObj>
              </mc:Fallback>
            </mc:AlternateContent>
          </a:graphicData>
        </a:graphic>
      </p:graphicFrame>
      <p:sp>
        <p:nvSpPr>
          <p:cNvPr id="5" name="TextBox 4"/>
          <p:cNvSpPr txBox="1"/>
          <p:nvPr/>
        </p:nvSpPr>
        <p:spPr>
          <a:xfrm>
            <a:off x="7966723" y="6318336"/>
            <a:ext cx="1505499" cy="276999"/>
          </a:xfrm>
          <a:prstGeom prst="rect">
            <a:avLst/>
          </a:prstGeom>
          <a:noFill/>
        </p:spPr>
        <p:txBody>
          <a:bodyPr wrap="square" rtlCol="0">
            <a:spAutoFit/>
          </a:bodyPr>
          <a:lstStyle/>
          <a:p>
            <a:r>
              <a:rPr lang="en-US" sz="1200" dirty="0" smtClean="0"/>
              <a:t>Continue…</a:t>
            </a:r>
            <a:endParaRPr lang="en-US" sz="1200" dirty="0"/>
          </a:p>
        </p:txBody>
      </p:sp>
      <p:sp>
        <p:nvSpPr>
          <p:cNvPr id="6" name="TextBox 5"/>
          <p:cNvSpPr txBox="1"/>
          <p:nvPr/>
        </p:nvSpPr>
        <p:spPr>
          <a:xfrm>
            <a:off x="3975114" y="6318337"/>
            <a:ext cx="1790158" cy="276999"/>
          </a:xfrm>
          <a:prstGeom prst="rect">
            <a:avLst/>
          </a:prstGeom>
          <a:noFill/>
        </p:spPr>
        <p:txBody>
          <a:bodyPr wrap="square" rtlCol="0">
            <a:spAutoFit/>
          </a:bodyPr>
          <a:lstStyle/>
          <a:p>
            <a:r>
              <a:rPr lang="en-US" sz="1200" dirty="0" err="1" smtClean="0"/>
              <a:t>Source:CoStar</a:t>
            </a:r>
            <a:endParaRPr lang="en-US" sz="1200" dirty="0"/>
          </a:p>
        </p:txBody>
      </p:sp>
    </p:spTree>
    <p:extLst>
      <p:ext uri="{BB962C8B-B14F-4D97-AF65-F5344CB8AC3E}">
        <p14:creationId xmlns:p14="http://schemas.microsoft.com/office/powerpoint/2010/main" val="18484332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Growth in Sales Prices</a:t>
            </a:r>
            <a:br>
              <a:rPr lang="en-US" sz="1800" dirty="0" smtClean="0"/>
            </a:br>
            <a:r>
              <a:rPr lang="en-US" sz="1800" dirty="0" smtClean="0"/>
              <a:t>San Francisco County</a:t>
            </a:r>
            <a:br>
              <a:rPr lang="en-US" sz="1800" dirty="0" smtClean="0"/>
            </a:br>
            <a:r>
              <a:rPr lang="en-US" sz="1800" dirty="0" smtClean="0"/>
              <a:t>continued…</a:t>
            </a:r>
            <a:endParaRPr lang="en-US" sz="1800" dirty="0"/>
          </a:p>
        </p:txBody>
      </p:sp>
      <p:sp>
        <p:nvSpPr>
          <p:cNvPr id="3" name="Content Placeholder 2"/>
          <p:cNvSpPr>
            <a:spLocks noGrp="1"/>
          </p:cNvSpPr>
          <p:nvPr>
            <p:ph idx="1"/>
          </p:nvPr>
        </p:nvSpPr>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930180835"/>
              </p:ext>
            </p:extLst>
          </p:nvPr>
        </p:nvGraphicFramePr>
        <p:xfrm>
          <a:off x="346379" y="1732026"/>
          <a:ext cx="8478045" cy="4635233"/>
        </p:xfrm>
        <a:graphic>
          <a:graphicData uri="http://schemas.openxmlformats.org/presentationml/2006/ole">
            <mc:AlternateContent xmlns:mc="http://schemas.openxmlformats.org/markup-compatibility/2006">
              <mc:Choice xmlns:v="urn:schemas-microsoft-com:vml" Requires="v">
                <p:oleObj spid="_x0000_s3091" name="Worksheet" r:id="rId3" imgW="5867400" imgH="4191000" progId="Excel.Sheet.12">
                  <p:embed/>
                </p:oleObj>
              </mc:Choice>
              <mc:Fallback>
                <p:oleObj name="Worksheet" r:id="rId3" imgW="5867400" imgH="4191000" progId="Excel.Sheet.12">
                  <p:embed/>
                  <p:pic>
                    <p:nvPicPr>
                      <p:cNvPr id="0" name=""/>
                      <p:cNvPicPr/>
                      <p:nvPr/>
                    </p:nvPicPr>
                    <p:blipFill>
                      <a:blip r:embed="rId4"/>
                      <a:stretch>
                        <a:fillRect/>
                      </a:stretch>
                    </p:blipFill>
                    <p:spPr>
                      <a:xfrm>
                        <a:off x="346379" y="1732026"/>
                        <a:ext cx="8478045" cy="4635233"/>
                      </a:xfrm>
                      <a:prstGeom prst="rect">
                        <a:avLst/>
                      </a:prstGeom>
                    </p:spPr>
                  </p:pic>
                </p:oleObj>
              </mc:Fallback>
            </mc:AlternateContent>
          </a:graphicData>
        </a:graphic>
      </p:graphicFrame>
    </p:spTree>
    <p:extLst>
      <p:ext uri="{BB962C8B-B14F-4D97-AF65-F5344CB8AC3E}">
        <p14:creationId xmlns:p14="http://schemas.microsoft.com/office/powerpoint/2010/main" val="232478142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4653" y="244158"/>
            <a:ext cx="3371898" cy="1339850"/>
          </a:xfrm>
        </p:spPr>
        <p:txBody>
          <a:bodyPr>
            <a:normAutofit/>
          </a:bodyPr>
          <a:lstStyle/>
          <a:p>
            <a:r>
              <a:rPr lang="en-US" sz="1800" dirty="0" smtClean="0"/>
              <a:t>Summary</a:t>
            </a:r>
            <a:endParaRPr lang="en-US" sz="1800" dirty="0"/>
          </a:p>
        </p:txBody>
      </p:sp>
      <p:sp>
        <p:nvSpPr>
          <p:cNvPr id="3" name="Content Placeholder 2"/>
          <p:cNvSpPr>
            <a:spLocks noGrp="1"/>
          </p:cNvSpPr>
          <p:nvPr>
            <p:ph idx="1"/>
          </p:nvPr>
        </p:nvSpPr>
        <p:spPr>
          <a:xfrm>
            <a:off x="900113" y="2133601"/>
            <a:ext cx="3685290" cy="3931920"/>
          </a:xfrm>
        </p:spPr>
        <p:txBody>
          <a:bodyPr>
            <a:normAutofit/>
          </a:bodyPr>
          <a:lstStyle/>
          <a:p>
            <a:r>
              <a:rPr lang="en-US" sz="1400" dirty="0" smtClean="0"/>
              <a:t>World - class location</a:t>
            </a:r>
          </a:p>
          <a:p>
            <a:r>
              <a:rPr lang="en-US" sz="1400" dirty="0" smtClean="0"/>
              <a:t>Safety, cash flow, appreciation</a:t>
            </a:r>
          </a:p>
          <a:p>
            <a:r>
              <a:rPr lang="en-US" sz="1400" dirty="0" smtClean="0"/>
              <a:t>Familiar investment strategy</a:t>
            </a:r>
          </a:p>
          <a:p>
            <a:pPr marL="0" indent="0">
              <a:buNone/>
            </a:pPr>
            <a:endParaRPr lang="en-US" dirty="0"/>
          </a:p>
        </p:txBody>
      </p:sp>
      <p:sp>
        <p:nvSpPr>
          <p:cNvPr id="4" name="TextBox 3"/>
          <p:cNvSpPr txBox="1"/>
          <p:nvPr/>
        </p:nvSpPr>
        <p:spPr>
          <a:xfrm>
            <a:off x="5129712" y="4148707"/>
            <a:ext cx="3363177" cy="1569660"/>
          </a:xfrm>
          <a:prstGeom prst="rect">
            <a:avLst/>
          </a:prstGeom>
          <a:noFill/>
        </p:spPr>
        <p:txBody>
          <a:bodyPr wrap="square" rtlCol="0">
            <a:spAutoFit/>
          </a:bodyPr>
          <a:lstStyle/>
          <a:p>
            <a:r>
              <a:rPr lang="en-US" sz="2400" dirty="0" smtClean="0">
                <a:cs typeface="Lucida Calligraphy"/>
              </a:rPr>
              <a:t>The San Francisco Peninsula is not just a mecca for investment but a way of life.</a:t>
            </a:r>
            <a:endParaRPr lang="en-US" sz="2400" dirty="0">
              <a:cs typeface="Lucida Calligraphy"/>
            </a:endParaRPr>
          </a:p>
        </p:txBody>
      </p:sp>
    </p:spTree>
    <p:extLst>
      <p:ext uri="{BB962C8B-B14F-4D97-AF65-F5344CB8AC3E}">
        <p14:creationId xmlns:p14="http://schemas.microsoft.com/office/powerpoint/2010/main" val="105512630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Contacts</a:t>
            </a:r>
            <a:endParaRPr lang="en-US" sz="1800" dirty="0"/>
          </a:p>
        </p:txBody>
      </p:sp>
      <p:sp>
        <p:nvSpPr>
          <p:cNvPr id="3" name="Content Placeholder 2"/>
          <p:cNvSpPr>
            <a:spLocks noGrp="1"/>
          </p:cNvSpPr>
          <p:nvPr>
            <p:ph idx="1"/>
          </p:nvPr>
        </p:nvSpPr>
        <p:spPr>
          <a:xfrm>
            <a:off x="896812" y="2133601"/>
            <a:ext cx="3672096" cy="3931920"/>
          </a:xfrm>
        </p:spPr>
        <p:txBody>
          <a:bodyPr>
            <a:normAutofit/>
          </a:bodyPr>
          <a:lstStyle/>
          <a:p>
            <a:pPr marL="0" indent="0">
              <a:buNone/>
            </a:pPr>
            <a:r>
              <a:rPr lang="en-US" sz="1400" b="1" dirty="0" smtClean="0"/>
              <a:t>Capstone Investors</a:t>
            </a:r>
          </a:p>
          <a:p>
            <a:pPr marL="0" indent="0">
              <a:buNone/>
            </a:pPr>
            <a:r>
              <a:rPr lang="en-US" sz="1600" dirty="0"/>
              <a:t> </a:t>
            </a:r>
            <a:r>
              <a:rPr lang="en-US" sz="1600" dirty="0" smtClean="0"/>
              <a:t>              </a:t>
            </a:r>
            <a:r>
              <a:rPr lang="en-US" sz="1200" dirty="0" smtClean="0"/>
              <a:t> Wes </a:t>
            </a:r>
            <a:r>
              <a:rPr lang="en-US" sz="1200" dirty="0" err="1" smtClean="0"/>
              <a:t>Tait</a:t>
            </a:r>
            <a:endParaRPr lang="en-US" sz="1200" dirty="0" smtClean="0"/>
          </a:p>
          <a:p>
            <a:pPr marL="0" indent="0">
              <a:buNone/>
            </a:pPr>
            <a:r>
              <a:rPr lang="en-US" sz="1200" dirty="0"/>
              <a:t> </a:t>
            </a:r>
            <a:r>
              <a:rPr lang="en-US" sz="1200" dirty="0" smtClean="0"/>
              <a:t>                    </a:t>
            </a:r>
            <a:r>
              <a:rPr lang="en-US" sz="1200" dirty="0" smtClean="0">
                <a:hlinkClick r:id="rId2"/>
              </a:rPr>
              <a:t>wtait@capstoneinvestors.com</a:t>
            </a:r>
            <a:endParaRPr lang="en-US" sz="1200" dirty="0" smtClean="0"/>
          </a:p>
          <a:p>
            <a:pPr marL="0" indent="0">
              <a:buNone/>
            </a:pPr>
            <a:r>
              <a:rPr lang="en-US" sz="1200" dirty="0"/>
              <a:t> </a:t>
            </a:r>
            <a:r>
              <a:rPr lang="en-US" sz="1200" dirty="0" smtClean="0"/>
              <a:t>                    1.415.361.9600</a:t>
            </a:r>
          </a:p>
          <a:p>
            <a:pPr marL="0" indent="0">
              <a:buNone/>
            </a:pPr>
            <a:r>
              <a:rPr lang="en-US" sz="1400" b="1" dirty="0" smtClean="0"/>
              <a:t>Holland &amp; Associates </a:t>
            </a:r>
            <a:r>
              <a:rPr lang="en-US" sz="1400" dirty="0" smtClean="0"/>
              <a:t>(Estate Planning)</a:t>
            </a:r>
          </a:p>
          <a:p>
            <a:pPr marL="0" indent="0">
              <a:buNone/>
            </a:pPr>
            <a:r>
              <a:rPr lang="en-US" sz="1600" dirty="0"/>
              <a:t> </a:t>
            </a:r>
            <a:r>
              <a:rPr lang="en-US" sz="1600" dirty="0" smtClean="0"/>
              <a:t>              </a:t>
            </a:r>
            <a:r>
              <a:rPr lang="en-US" sz="1200" dirty="0" smtClean="0"/>
              <a:t> David Holland</a:t>
            </a:r>
          </a:p>
          <a:p>
            <a:pPr marL="0" indent="0">
              <a:buNone/>
            </a:pPr>
            <a:r>
              <a:rPr lang="en-US" sz="1200" dirty="0"/>
              <a:t> </a:t>
            </a:r>
            <a:r>
              <a:rPr lang="en-US" sz="1200" dirty="0" smtClean="0"/>
              <a:t>                    </a:t>
            </a:r>
            <a:r>
              <a:rPr lang="en-US" sz="1200" dirty="0" smtClean="0">
                <a:hlinkClick r:id="rId3"/>
              </a:rPr>
              <a:t>davidh@holland-cpa.com</a:t>
            </a:r>
            <a:endParaRPr lang="en-US" sz="1200" dirty="0" smtClean="0"/>
          </a:p>
          <a:p>
            <a:pPr marL="0" indent="0">
              <a:buNone/>
            </a:pPr>
            <a:r>
              <a:rPr lang="en-US" sz="1200" dirty="0"/>
              <a:t> </a:t>
            </a:r>
            <a:r>
              <a:rPr lang="en-US" sz="1200" dirty="0" smtClean="0"/>
              <a:t>                    650.326.9100</a:t>
            </a:r>
          </a:p>
        </p:txBody>
      </p:sp>
    </p:spTree>
    <p:extLst>
      <p:ext uri="{BB962C8B-B14F-4D97-AF65-F5344CB8AC3E}">
        <p14:creationId xmlns:p14="http://schemas.microsoft.com/office/powerpoint/2010/main" val="170535347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Disclaimer</a:t>
            </a:r>
            <a:endParaRPr lang="en-US" sz="1800" dirty="0"/>
          </a:p>
        </p:txBody>
      </p:sp>
      <p:sp>
        <p:nvSpPr>
          <p:cNvPr id="3" name="Content Placeholder 2"/>
          <p:cNvSpPr>
            <a:spLocks noGrp="1"/>
          </p:cNvSpPr>
          <p:nvPr>
            <p:ph idx="1"/>
          </p:nvPr>
        </p:nvSpPr>
        <p:spPr>
          <a:xfrm>
            <a:off x="900112" y="2705260"/>
            <a:ext cx="7345363" cy="1831000"/>
          </a:xfrm>
        </p:spPr>
        <p:txBody>
          <a:bodyPr>
            <a:normAutofit/>
          </a:bodyPr>
          <a:lstStyle/>
          <a:p>
            <a:pPr marL="0" indent="0">
              <a:buNone/>
            </a:pPr>
            <a:r>
              <a:rPr lang="en-US" sz="1600" dirty="0" smtClean="0"/>
              <a:t>This document does not represent an offer to sell or solicitation of an offer to purchase any real estate or securities. Any such offering will be made only pursuant to definitive offering documents in a private placement limited to accredited investors.</a:t>
            </a:r>
            <a:endParaRPr lang="en-US" sz="1600" dirty="0"/>
          </a:p>
        </p:txBody>
      </p:sp>
    </p:spTree>
    <p:extLst>
      <p:ext uri="{BB962C8B-B14F-4D97-AF65-F5344CB8AC3E}">
        <p14:creationId xmlns:p14="http://schemas.microsoft.com/office/powerpoint/2010/main" val="89777888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4700" y="511360"/>
            <a:ext cx="4008802" cy="923748"/>
          </a:xfrm>
        </p:spPr>
        <p:txBody>
          <a:bodyPr>
            <a:normAutofit/>
          </a:bodyPr>
          <a:lstStyle/>
          <a:p>
            <a:r>
              <a:rPr lang="en-US" sz="1800" dirty="0" smtClean="0"/>
              <a:t>Your Opportunity</a:t>
            </a:r>
            <a:r>
              <a:rPr lang="en-US" sz="1800" dirty="0"/>
              <a:t> </a:t>
            </a:r>
            <a:r>
              <a:rPr lang="en-US" sz="1800" dirty="0" smtClean="0"/>
              <a:t>  </a:t>
            </a:r>
            <a:br>
              <a:rPr lang="en-US" sz="1800" dirty="0" smtClean="0"/>
            </a:br>
            <a:r>
              <a:rPr lang="en-US" sz="1800" dirty="0" smtClean="0"/>
              <a:t>                  </a:t>
            </a:r>
            <a:r>
              <a:rPr lang="en-US" sz="1400" dirty="0" smtClean="0"/>
              <a:t>….safety, cash flow and appreciation</a:t>
            </a:r>
            <a:endParaRPr lang="en-US" sz="1400" dirty="0"/>
          </a:p>
        </p:txBody>
      </p:sp>
      <p:pic>
        <p:nvPicPr>
          <p:cNvPr id="4" name="Content Placeholder 3" descr="Apt with trolley SF.jpg"/>
          <p:cNvPicPr>
            <a:picLocks noGrp="1" noChangeAspect="1"/>
          </p:cNvPicPr>
          <p:nvPr>
            <p:ph idx="1"/>
          </p:nvPr>
        </p:nvPicPr>
        <p:blipFill>
          <a:blip r:embed="rId2">
            <a:duotone>
              <a:schemeClr val="bg2">
                <a:shade val="45000"/>
                <a:satMod val="135000"/>
              </a:schemeClr>
              <a:prstClr val="white"/>
            </a:duotone>
            <a:extLst>
              <a:ext uri="{BEBA8EAE-BF5A-486C-A8C5-ECC9F3942E4B}">
                <a14:imgProps xmlns:a14="http://schemas.microsoft.com/office/drawing/2010/main">
                  <a14:imgLayer r:embed="rId3">
                    <a14:imgEffect>
                      <a14:sharpenSoften amount="100000"/>
                    </a14:imgEffect>
                    <a14:imgEffect>
                      <a14:brightnessContrast bright="-15000" contrast="33000"/>
                    </a14:imgEffect>
                  </a14:imgLayer>
                </a14:imgProps>
              </a:ext>
              <a:ext uri="{28A0092B-C50C-407E-A947-70E740481C1C}">
                <a14:useLocalDpi xmlns:a14="http://schemas.microsoft.com/office/drawing/2010/main" val="0"/>
              </a:ext>
            </a:extLst>
          </a:blip>
          <a:srcRect t="2107" b="2107"/>
          <a:stretch>
            <a:fillRect/>
          </a:stretch>
        </p:blipFill>
        <p:spPr>
          <a:xfrm>
            <a:off x="900113" y="742950"/>
            <a:ext cx="3684587" cy="5322888"/>
          </a:xfrm>
          <a:effectLst>
            <a:glow rad="101600">
              <a:schemeClr val="bg2">
                <a:lumMod val="60000"/>
                <a:lumOff val="40000"/>
                <a:alpha val="75000"/>
              </a:schemeClr>
            </a:glow>
          </a:effectLst>
        </p:spPr>
      </p:pic>
      <p:sp>
        <p:nvSpPr>
          <p:cNvPr id="5" name="TextBox 4"/>
          <p:cNvSpPr txBox="1"/>
          <p:nvPr/>
        </p:nvSpPr>
        <p:spPr>
          <a:xfrm>
            <a:off x="4832813" y="1880486"/>
            <a:ext cx="3760689" cy="1200329"/>
          </a:xfrm>
          <a:prstGeom prst="rect">
            <a:avLst/>
          </a:prstGeom>
          <a:noFill/>
          <a:ln>
            <a:noFill/>
          </a:ln>
        </p:spPr>
        <p:txBody>
          <a:bodyPr wrap="square" rtlCol="0">
            <a:spAutoFit/>
          </a:bodyPr>
          <a:lstStyle/>
          <a:p>
            <a:r>
              <a:rPr lang="en-US" dirty="0" smtClean="0">
                <a:solidFill>
                  <a:schemeClr val="accent1">
                    <a:lumMod val="75000"/>
                  </a:schemeClr>
                </a:solidFill>
              </a:rPr>
              <a:t>Capstone Investors is pleased to offer you the opportunity to invest in the San Francisco Peninsula multifamily real estate market.</a:t>
            </a:r>
            <a:endParaRPr lang="en-US" dirty="0">
              <a:solidFill>
                <a:schemeClr val="accent1">
                  <a:lumMod val="75000"/>
                </a:schemeClr>
              </a:solidFill>
            </a:endParaRPr>
          </a:p>
        </p:txBody>
      </p:sp>
      <p:sp>
        <p:nvSpPr>
          <p:cNvPr id="6" name="TextBox 5"/>
          <p:cNvSpPr txBox="1"/>
          <p:nvPr/>
        </p:nvSpPr>
        <p:spPr>
          <a:xfrm>
            <a:off x="4898791" y="3357814"/>
            <a:ext cx="3595748" cy="2554545"/>
          </a:xfrm>
          <a:prstGeom prst="rect">
            <a:avLst/>
          </a:prstGeom>
          <a:noFill/>
        </p:spPr>
        <p:txBody>
          <a:bodyPr wrap="square" rtlCol="0">
            <a:spAutoFit/>
          </a:bodyPr>
          <a:lstStyle/>
          <a:p>
            <a:r>
              <a:rPr lang="en-US" sz="1600" dirty="0" smtClean="0">
                <a:solidFill>
                  <a:schemeClr val="bg1">
                    <a:lumMod val="65000"/>
                  </a:schemeClr>
                </a:solidFill>
              </a:rPr>
              <a:t>Why invest and why here?</a:t>
            </a:r>
          </a:p>
          <a:p>
            <a:endParaRPr lang="en-US" sz="1600" dirty="0" smtClean="0">
              <a:solidFill>
                <a:schemeClr val="bg1">
                  <a:lumMod val="65000"/>
                </a:schemeClr>
              </a:solidFill>
            </a:endParaRPr>
          </a:p>
          <a:p>
            <a:pPr marL="285750" indent="-285750">
              <a:buFont typeface="Arial"/>
              <a:buChar char="•"/>
            </a:pPr>
            <a:r>
              <a:rPr lang="en-US" sz="1600" dirty="0" smtClean="0">
                <a:solidFill>
                  <a:schemeClr val="bg1">
                    <a:lumMod val="65000"/>
                  </a:schemeClr>
                </a:solidFill>
              </a:rPr>
              <a:t>Investing in real estate is recognized as a significant wealth-creation strategy.</a:t>
            </a:r>
          </a:p>
          <a:p>
            <a:pPr marL="285750" indent="-285750">
              <a:buFont typeface="Arial"/>
              <a:buChar char="•"/>
            </a:pPr>
            <a:r>
              <a:rPr lang="en-US" sz="1600" dirty="0" smtClean="0">
                <a:solidFill>
                  <a:schemeClr val="bg1">
                    <a:lumMod val="65000"/>
                  </a:schemeClr>
                </a:solidFill>
              </a:rPr>
              <a:t>The San Francisco Peninsula is one of the top real estate markets in the world.</a:t>
            </a:r>
          </a:p>
          <a:p>
            <a:pPr marL="285750" indent="-285750">
              <a:buFont typeface="Arial"/>
              <a:buChar char="•"/>
            </a:pPr>
            <a:r>
              <a:rPr lang="en-US" sz="1600" dirty="0" smtClean="0">
                <a:solidFill>
                  <a:schemeClr val="bg1">
                    <a:lumMod val="65000"/>
                  </a:schemeClr>
                </a:solidFill>
              </a:rPr>
              <a:t>The multifamily asset class is considered a low risk investment.</a:t>
            </a:r>
            <a:endParaRPr lang="en-US" sz="1600" dirty="0">
              <a:solidFill>
                <a:schemeClr val="bg1">
                  <a:lumMod val="65000"/>
                </a:schemeClr>
              </a:solidFill>
            </a:endParaRPr>
          </a:p>
        </p:txBody>
      </p:sp>
    </p:spTree>
    <p:extLst>
      <p:ext uri="{BB962C8B-B14F-4D97-AF65-F5344CB8AC3E}">
        <p14:creationId xmlns:p14="http://schemas.microsoft.com/office/powerpoint/2010/main" val="418486023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Our Mission</a:t>
            </a:r>
            <a:r>
              <a:rPr lang="en-US" sz="1600" dirty="0" smtClean="0"/>
              <a:t>….</a:t>
            </a:r>
            <a:r>
              <a:rPr lang="en-US" sz="1800" dirty="0" smtClean="0"/>
              <a:t>to protect and grow your investment</a:t>
            </a:r>
            <a:r>
              <a:rPr lang="en-US" sz="1600" dirty="0" smtClean="0"/>
              <a:t/>
            </a:r>
            <a:br>
              <a:rPr lang="en-US" sz="1600" dirty="0" smtClean="0"/>
            </a:br>
            <a:r>
              <a:rPr lang="en-US" sz="1600" dirty="0"/>
              <a:t/>
            </a:r>
            <a:br>
              <a:rPr lang="en-US" sz="1600" dirty="0"/>
            </a:br>
            <a:r>
              <a:rPr lang="en-US" sz="1600" dirty="0" smtClean="0">
                <a:solidFill>
                  <a:schemeClr val="bg1">
                    <a:lumMod val="50000"/>
                  </a:schemeClr>
                </a:solidFill>
              </a:rPr>
              <a:t>FIND, BUY, HOLD FOR THE LONG-TERM</a:t>
            </a:r>
            <a:endParaRPr lang="en-US" sz="1600" dirty="0">
              <a:solidFill>
                <a:schemeClr val="bg1">
                  <a:lumMod val="50000"/>
                </a:schemeClr>
              </a:solidFill>
            </a:endParaRPr>
          </a:p>
        </p:txBody>
      </p:sp>
      <p:sp>
        <p:nvSpPr>
          <p:cNvPr id="3" name="Content Placeholder 2"/>
          <p:cNvSpPr>
            <a:spLocks noGrp="1"/>
          </p:cNvSpPr>
          <p:nvPr>
            <p:ph idx="1"/>
          </p:nvPr>
        </p:nvSpPr>
        <p:spPr/>
        <p:txBody>
          <a:bodyPr>
            <a:normAutofit fontScale="62500" lnSpcReduction="20000"/>
          </a:bodyPr>
          <a:lstStyle/>
          <a:p>
            <a:pPr marL="0" indent="0">
              <a:buNone/>
            </a:pPr>
            <a:r>
              <a:rPr lang="en-US" sz="2300" dirty="0" smtClean="0"/>
              <a:t>Capstone Investors’ core goal is to identify investments that produce consistent cash flow, have long-term value prospects not currently recognized by the market, and once acquired, increase their operational and managerial efficiencies to maximize cash flow and capital appreciation.</a:t>
            </a:r>
          </a:p>
          <a:p>
            <a:pPr marL="0" indent="0">
              <a:buNone/>
            </a:pPr>
            <a:r>
              <a:rPr lang="en-US" sz="1900" dirty="0"/>
              <a:t>Why focus on a specific asset class and geography</a:t>
            </a:r>
            <a:r>
              <a:rPr lang="en-US" sz="1900" dirty="0" smtClean="0"/>
              <a:t>?</a:t>
            </a:r>
          </a:p>
          <a:p>
            <a:pPr marL="0" indent="0">
              <a:buNone/>
            </a:pPr>
            <a:r>
              <a:rPr lang="en-US" sz="1800" dirty="0" smtClean="0"/>
              <a:t>A </a:t>
            </a:r>
            <a:r>
              <a:rPr lang="en-US" sz="1800" dirty="0"/>
              <a:t>focused approach is one of our competitive advantages. With 20 </a:t>
            </a:r>
            <a:r>
              <a:rPr lang="en-US" sz="1800" dirty="0" smtClean="0"/>
              <a:t>years </a:t>
            </a:r>
            <a:r>
              <a:rPr lang="en-US" sz="1800" dirty="0"/>
              <a:t>real estate investment and </a:t>
            </a:r>
            <a:r>
              <a:rPr lang="en-US" sz="1800" dirty="0" smtClean="0"/>
              <a:t>development experience, </a:t>
            </a:r>
            <a:r>
              <a:rPr lang="en-US" sz="1800" i="1" dirty="0"/>
              <a:t>Capstone Investors</a:t>
            </a:r>
            <a:r>
              <a:rPr lang="en-US" sz="1800" dirty="0"/>
              <a:t> is a Silicon Valley-based multifamily investment and advisory </a:t>
            </a:r>
            <a:r>
              <a:rPr lang="en-US" sz="1800" dirty="0" smtClean="0"/>
              <a:t>firm, </a:t>
            </a:r>
            <a:r>
              <a:rPr lang="en-US" sz="1800" dirty="0"/>
              <a:t>laser-focused on growing cash flow and lasting value for our clients. </a:t>
            </a:r>
          </a:p>
          <a:p>
            <a:pPr marL="0" indent="0">
              <a:buNone/>
            </a:pPr>
            <a:r>
              <a:rPr lang="en-US" sz="1900" dirty="0"/>
              <a:t>We invest only</a:t>
            </a:r>
            <a:r>
              <a:rPr lang="en-US" sz="1800" dirty="0"/>
              <a:t>:</a:t>
            </a:r>
          </a:p>
          <a:p>
            <a:pPr lvl="0"/>
            <a:r>
              <a:rPr lang="en-US" sz="1800" dirty="0">
                <a:solidFill>
                  <a:schemeClr val="tx1">
                    <a:lumMod val="50000"/>
                    <a:lumOff val="50000"/>
                  </a:schemeClr>
                </a:solidFill>
              </a:rPr>
              <a:t>In existing </a:t>
            </a:r>
            <a:r>
              <a:rPr lang="en-US" sz="1800" dirty="0" smtClean="0">
                <a:solidFill>
                  <a:schemeClr val="tx1">
                    <a:lumMod val="50000"/>
                    <a:lumOff val="50000"/>
                  </a:schemeClr>
                </a:solidFill>
              </a:rPr>
              <a:t>properties - we </a:t>
            </a:r>
            <a:r>
              <a:rPr lang="en-US" sz="1800" dirty="0">
                <a:solidFill>
                  <a:schemeClr val="tx1">
                    <a:lumMod val="50000"/>
                    <a:lumOff val="50000"/>
                  </a:schemeClr>
                </a:solidFill>
              </a:rPr>
              <a:t>can evaluate existing expenses and rent </a:t>
            </a:r>
            <a:r>
              <a:rPr lang="en-US" sz="1800" dirty="0" smtClean="0">
                <a:solidFill>
                  <a:schemeClr val="tx1">
                    <a:lumMod val="50000"/>
                    <a:lumOff val="50000"/>
                  </a:schemeClr>
                </a:solidFill>
              </a:rPr>
              <a:t>rolls </a:t>
            </a:r>
            <a:r>
              <a:rPr lang="en-US" sz="1800" dirty="0">
                <a:solidFill>
                  <a:schemeClr val="tx1">
                    <a:lumMod val="50000"/>
                    <a:lumOff val="50000"/>
                  </a:schemeClr>
                </a:solidFill>
              </a:rPr>
              <a:t>with more </a:t>
            </a:r>
            <a:r>
              <a:rPr lang="en-US" sz="1800" dirty="0" smtClean="0">
                <a:solidFill>
                  <a:schemeClr val="tx1">
                    <a:lumMod val="50000"/>
                    <a:lumOff val="50000"/>
                  </a:schemeClr>
                </a:solidFill>
              </a:rPr>
              <a:t>certainty;</a:t>
            </a:r>
            <a:endParaRPr lang="en-US" sz="1800" dirty="0">
              <a:solidFill>
                <a:schemeClr val="tx1">
                  <a:lumMod val="50000"/>
                  <a:lumOff val="50000"/>
                </a:schemeClr>
              </a:solidFill>
            </a:endParaRPr>
          </a:p>
          <a:p>
            <a:pPr lvl="0"/>
            <a:r>
              <a:rPr lang="en-US" sz="1800" dirty="0">
                <a:solidFill>
                  <a:schemeClr val="tx1">
                    <a:lumMod val="50000"/>
                    <a:lumOff val="50000"/>
                  </a:schemeClr>
                </a:solidFill>
              </a:rPr>
              <a:t>In select San Francisco and Silicon Valley </a:t>
            </a:r>
            <a:r>
              <a:rPr lang="en-US" sz="1800" dirty="0" smtClean="0">
                <a:solidFill>
                  <a:schemeClr val="tx1">
                    <a:lumMod val="50000"/>
                    <a:lumOff val="50000"/>
                  </a:schemeClr>
                </a:solidFill>
              </a:rPr>
              <a:t>locations - we </a:t>
            </a:r>
            <a:r>
              <a:rPr lang="en-US" sz="1800" dirty="0">
                <a:solidFill>
                  <a:schemeClr val="tx1">
                    <a:lumMod val="50000"/>
                    <a:lumOff val="50000"/>
                  </a:schemeClr>
                </a:solidFill>
              </a:rPr>
              <a:t>know the streets and </a:t>
            </a:r>
            <a:r>
              <a:rPr lang="en-US" sz="1800" dirty="0" smtClean="0">
                <a:solidFill>
                  <a:schemeClr val="tx1">
                    <a:lumMod val="50000"/>
                    <a:lumOff val="50000"/>
                  </a:schemeClr>
                </a:solidFill>
              </a:rPr>
              <a:t>neighborhoods;</a:t>
            </a:r>
            <a:endParaRPr lang="en-US" sz="1800" dirty="0">
              <a:solidFill>
                <a:schemeClr val="tx1">
                  <a:lumMod val="50000"/>
                  <a:lumOff val="50000"/>
                </a:schemeClr>
              </a:solidFill>
            </a:endParaRPr>
          </a:p>
          <a:p>
            <a:pPr lvl="0"/>
            <a:r>
              <a:rPr lang="en-US" sz="1800" dirty="0">
                <a:solidFill>
                  <a:schemeClr val="tx1">
                    <a:lumMod val="50000"/>
                    <a:lumOff val="50000"/>
                  </a:schemeClr>
                </a:solidFill>
              </a:rPr>
              <a:t>Using low risk core and core plus investment </a:t>
            </a:r>
            <a:r>
              <a:rPr lang="en-US" sz="1800" dirty="0" smtClean="0">
                <a:solidFill>
                  <a:schemeClr val="tx1">
                    <a:lumMod val="50000"/>
                    <a:lumOff val="50000"/>
                  </a:schemeClr>
                </a:solidFill>
              </a:rPr>
              <a:t>strategies - to </a:t>
            </a:r>
            <a:r>
              <a:rPr lang="en-US" sz="1800" dirty="0">
                <a:solidFill>
                  <a:schemeClr val="tx1">
                    <a:lumMod val="50000"/>
                    <a:lumOff val="50000"/>
                  </a:schemeClr>
                </a:solidFill>
              </a:rPr>
              <a:t>reasonably predict cash </a:t>
            </a:r>
            <a:r>
              <a:rPr lang="en-US" sz="1800" dirty="0" smtClean="0">
                <a:solidFill>
                  <a:schemeClr val="tx1">
                    <a:lumMod val="50000"/>
                    <a:lumOff val="50000"/>
                  </a:schemeClr>
                </a:solidFill>
              </a:rPr>
              <a:t>flow; and</a:t>
            </a:r>
            <a:endParaRPr lang="en-US" sz="1800" dirty="0">
              <a:solidFill>
                <a:schemeClr val="tx1">
                  <a:lumMod val="50000"/>
                  <a:lumOff val="50000"/>
                </a:schemeClr>
              </a:solidFill>
            </a:endParaRPr>
          </a:p>
          <a:p>
            <a:pPr lvl="0"/>
            <a:r>
              <a:rPr lang="en-US" sz="1800" dirty="0">
                <a:solidFill>
                  <a:schemeClr val="tx1">
                    <a:lumMod val="50000"/>
                    <a:lumOff val="50000"/>
                  </a:schemeClr>
                </a:solidFill>
              </a:rPr>
              <a:t>For the long-</a:t>
            </a:r>
            <a:r>
              <a:rPr lang="en-US" sz="1800" dirty="0" smtClean="0">
                <a:solidFill>
                  <a:schemeClr val="tx1">
                    <a:lumMod val="50000"/>
                    <a:lumOff val="50000"/>
                  </a:schemeClr>
                </a:solidFill>
              </a:rPr>
              <a:t>term - your </a:t>
            </a:r>
            <a:r>
              <a:rPr lang="en-US" sz="1800" dirty="0">
                <a:solidFill>
                  <a:schemeClr val="tx1">
                    <a:lumMod val="50000"/>
                    <a:lumOff val="50000"/>
                  </a:schemeClr>
                </a:solidFill>
              </a:rPr>
              <a:t>investment is a safe-haven that endures market </a:t>
            </a:r>
            <a:r>
              <a:rPr lang="en-US" sz="1800" dirty="0" smtClean="0">
                <a:solidFill>
                  <a:schemeClr val="tx1">
                    <a:lumMod val="50000"/>
                    <a:lumOff val="50000"/>
                  </a:schemeClr>
                </a:solidFill>
              </a:rPr>
              <a:t>fluctuations.</a:t>
            </a:r>
            <a:endParaRPr lang="en-US" sz="1800" dirty="0">
              <a:solidFill>
                <a:schemeClr val="tx1">
                  <a:lumMod val="50000"/>
                  <a:lumOff val="50000"/>
                </a:schemeClr>
              </a:solidFill>
            </a:endParaRPr>
          </a:p>
          <a:p>
            <a:pPr marL="0" indent="0">
              <a:buNone/>
            </a:pPr>
            <a:endParaRPr lang="en-US" sz="1800" dirty="0"/>
          </a:p>
        </p:txBody>
      </p:sp>
    </p:spTree>
    <p:extLst>
      <p:ext uri="{BB962C8B-B14F-4D97-AF65-F5344CB8AC3E}">
        <p14:creationId xmlns:p14="http://schemas.microsoft.com/office/powerpoint/2010/main" val="313890447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345" y="244158"/>
            <a:ext cx="3100920" cy="1339850"/>
          </a:xfrm>
        </p:spPr>
        <p:txBody>
          <a:bodyPr>
            <a:normAutofit/>
          </a:bodyPr>
          <a:lstStyle/>
          <a:p>
            <a:r>
              <a:rPr lang="en-US" sz="1800" dirty="0" smtClean="0"/>
              <a:t>Investment Protection</a:t>
            </a:r>
            <a:endParaRPr lang="en-US" sz="1800" dirty="0"/>
          </a:p>
        </p:txBody>
      </p:sp>
      <p:sp>
        <p:nvSpPr>
          <p:cNvPr id="3" name="Content Placeholder 2"/>
          <p:cNvSpPr>
            <a:spLocks noGrp="1"/>
          </p:cNvSpPr>
          <p:nvPr>
            <p:ph idx="1"/>
          </p:nvPr>
        </p:nvSpPr>
        <p:spPr>
          <a:xfrm>
            <a:off x="900112" y="1781512"/>
            <a:ext cx="2646152" cy="4552755"/>
          </a:xfrm>
        </p:spPr>
        <p:txBody>
          <a:bodyPr>
            <a:normAutofit/>
          </a:bodyPr>
          <a:lstStyle/>
          <a:p>
            <a:pPr marL="0" indent="0">
              <a:buNone/>
            </a:pPr>
            <a:r>
              <a:rPr lang="en-US" sz="1200" b="1" dirty="0" smtClean="0"/>
              <a:t>A world-class city </a:t>
            </a:r>
            <a:r>
              <a:rPr lang="en-US" sz="1200" dirty="0" smtClean="0"/>
              <a:t>attracts entrepreneurs, innovators and industry which in turn creates high demand for housing. </a:t>
            </a:r>
          </a:p>
          <a:p>
            <a:pPr marL="0" indent="0">
              <a:buNone/>
            </a:pPr>
            <a:r>
              <a:rPr lang="en-US" sz="1200" b="1" dirty="0" smtClean="0"/>
              <a:t>Supply constrained </a:t>
            </a:r>
            <a:r>
              <a:rPr lang="en-US" sz="1200" dirty="0" smtClean="0"/>
              <a:t>markets, such as the San Francisco Peninsula, have strong investment fundamentals. This leads to higher occupancy, rental growth and preservation of capital.</a:t>
            </a:r>
          </a:p>
          <a:p>
            <a:pPr marL="0" indent="0">
              <a:buNone/>
            </a:pPr>
            <a:r>
              <a:rPr lang="en-US" sz="1200" b="1" dirty="0" smtClean="0"/>
              <a:t>Laser-focus </a:t>
            </a:r>
            <a:r>
              <a:rPr lang="en-US" sz="1200" dirty="0" smtClean="0"/>
              <a:t>on a small geographic market will result in superior investment outcomes.</a:t>
            </a:r>
          </a:p>
          <a:p>
            <a:pPr marL="0" indent="0">
              <a:buNone/>
            </a:pPr>
            <a:r>
              <a:rPr lang="en-US" sz="1200" b="1" dirty="0" smtClean="0"/>
              <a:t>Multifamily properties </a:t>
            </a:r>
            <a:r>
              <a:rPr lang="en-US" sz="1200" dirty="0" smtClean="0"/>
              <a:t>as an asset class has lower volatility, higher resilience during downturns and offers attractive risk-adjusted returns.</a:t>
            </a:r>
          </a:p>
          <a:p>
            <a:pPr marL="0" indent="0">
              <a:buNone/>
            </a:pPr>
            <a:r>
              <a:rPr lang="en-US" sz="1200" b="1" dirty="0" smtClean="0"/>
              <a:t>Experienced management </a:t>
            </a:r>
            <a:r>
              <a:rPr lang="en-US" sz="1200" dirty="0" smtClean="0"/>
              <a:t>team that can execute the investment strategy.</a:t>
            </a:r>
          </a:p>
          <a:p>
            <a:pPr marL="0" indent="0">
              <a:buNone/>
            </a:pPr>
            <a:endParaRPr lang="en-US" sz="1200" dirty="0"/>
          </a:p>
        </p:txBody>
      </p:sp>
      <p:pic>
        <p:nvPicPr>
          <p:cNvPr id="5" name="Picture 4" descr="Map SF Peninsula.jpg"/>
          <p:cNvPicPr>
            <a:picLocks noChangeAspect="1"/>
          </p:cNvPicPr>
          <p:nvPr/>
        </p:nvPicPr>
        <p:blipFill>
          <a:blip r:embed="rId2">
            <a:duotone>
              <a:schemeClr val="accent1">
                <a:shade val="45000"/>
                <a:satMod val="135000"/>
              </a:schemeClr>
              <a:prstClr val="white"/>
            </a:duotone>
            <a:alphaModFix/>
            <a:extLst>
              <a:ext uri="{BEBA8EAE-BF5A-486C-A8C5-ECC9F3942E4B}">
                <a14:imgProps xmlns:a14="http://schemas.microsoft.com/office/drawing/2010/main">
                  <a14:imgLayer r:embed="rId3">
                    <a14:imgEffect>
                      <a14:sharpenSoften amount="70000"/>
                    </a14:imgEffect>
                    <a14:imgEffect>
                      <a14:colorTemperature colorTemp="4978"/>
                    </a14:imgEffect>
                    <a14:imgEffect>
                      <a14:saturation sat="126000"/>
                    </a14:imgEffect>
                    <a14:imgEffect>
                      <a14:brightnessContrast bright="-13000" contrast="28000"/>
                    </a14:imgEffect>
                  </a14:imgLayer>
                </a14:imgProps>
              </a:ext>
              <a:ext uri="{28A0092B-C50C-407E-A947-70E740481C1C}">
                <a14:useLocalDpi xmlns:a14="http://schemas.microsoft.com/office/drawing/2010/main" val="0"/>
              </a:ext>
            </a:extLst>
          </a:blip>
          <a:stretch>
            <a:fillRect/>
          </a:stretch>
        </p:blipFill>
        <p:spPr>
          <a:xfrm>
            <a:off x="3546264" y="2111423"/>
            <a:ext cx="5162700" cy="4222844"/>
          </a:xfrm>
          <a:prstGeom prst="rect">
            <a:avLst/>
          </a:prstGeom>
          <a:effectLst>
            <a:glow rad="101600">
              <a:schemeClr val="bg2">
                <a:lumMod val="75000"/>
                <a:alpha val="75000"/>
              </a:schemeClr>
            </a:glow>
          </a:effectLst>
          <a:scene3d>
            <a:camera prst="orthographicFront"/>
            <a:lightRig rig="threePt" dir="t"/>
          </a:scene3d>
          <a:sp3d>
            <a:bevelT w="139700" prst="cross"/>
          </a:sp3d>
        </p:spPr>
      </p:pic>
      <p:sp>
        <p:nvSpPr>
          <p:cNvPr id="6" name="TextBox 5"/>
          <p:cNvSpPr txBox="1"/>
          <p:nvPr/>
        </p:nvSpPr>
        <p:spPr>
          <a:xfrm>
            <a:off x="4189540" y="445378"/>
            <a:ext cx="4239022" cy="984885"/>
          </a:xfrm>
          <a:prstGeom prst="rect">
            <a:avLst/>
          </a:prstGeom>
          <a:noFill/>
        </p:spPr>
        <p:txBody>
          <a:bodyPr wrap="square" rtlCol="0">
            <a:spAutoFit/>
          </a:bodyPr>
          <a:lstStyle/>
          <a:p>
            <a:r>
              <a:rPr lang="en-US" sz="1400" dirty="0" smtClean="0"/>
              <a:t>Note: Need better map to show How constrained the real estate market is from San Francisco, Burlingame, Redwood City, Palo Alto, Mountain View, Sunnyvale, Cupertino and Santa Clara.</a:t>
            </a:r>
            <a:endParaRPr lang="en-US" sz="1400" dirty="0"/>
          </a:p>
        </p:txBody>
      </p:sp>
    </p:spTree>
    <p:extLst>
      <p:ext uri="{BB962C8B-B14F-4D97-AF65-F5344CB8AC3E}">
        <p14:creationId xmlns:p14="http://schemas.microsoft.com/office/powerpoint/2010/main" val="188986874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113" y="478369"/>
            <a:ext cx="3355404" cy="1105639"/>
          </a:xfrm>
        </p:spPr>
        <p:txBody>
          <a:bodyPr>
            <a:normAutofit fontScale="90000"/>
          </a:bodyPr>
          <a:lstStyle/>
          <a:p>
            <a:pPr algn="l"/>
            <a:r>
              <a:rPr lang="en-US" sz="2000" dirty="0" smtClean="0"/>
              <a:t>Investment and Advisory Team</a:t>
            </a:r>
            <a:r>
              <a:rPr lang="en-US" sz="1800" dirty="0" smtClean="0"/>
              <a:t/>
            </a:r>
            <a:br>
              <a:rPr lang="en-US" sz="1800" dirty="0" smtClean="0"/>
            </a:br>
            <a:r>
              <a:rPr lang="en-US" sz="1300" dirty="0"/>
              <a:t>With 20 years of real estate investment </a:t>
            </a:r>
            <a:r>
              <a:rPr lang="en-US" sz="1300" dirty="0" smtClean="0"/>
              <a:t>and development experience, Capstone Investors is ideally suited to execute the investment strategy.</a:t>
            </a:r>
            <a:endParaRPr lang="en-US" sz="1600" dirty="0"/>
          </a:p>
        </p:txBody>
      </p:sp>
      <p:sp>
        <p:nvSpPr>
          <p:cNvPr id="3" name="Content Placeholder 2"/>
          <p:cNvSpPr>
            <a:spLocks noGrp="1"/>
          </p:cNvSpPr>
          <p:nvPr>
            <p:ph idx="1"/>
          </p:nvPr>
        </p:nvSpPr>
        <p:spPr>
          <a:xfrm>
            <a:off x="593793" y="2490819"/>
            <a:ext cx="907184" cy="3574702"/>
          </a:xfrm>
        </p:spPr>
        <p:txBody>
          <a:bodyPr>
            <a:normAutofit/>
          </a:bodyPr>
          <a:lstStyle/>
          <a:p>
            <a:pPr marL="0" indent="0">
              <a:buNone/>
            </a:pPr>
            <a:endParaRPr lang="en-US" sz="1200" dirty="0" smtClean="0"/>
          </a:p>
          <a:p>
            <a:pPr marL="0" indent="0">
              <a:buNone/>
            </a:pPr>
            <a:r>
              <a:rPr lang="en-US" sz="1200" dirty="0" smtClean="0"/>
              <a:t>RW </a:t>
            </a:r>
            <a:r>
              <a:rPr lang="en-US" sz="1200" dirty="0" err="1" smtClean="0"/>
              <a:t>Zukin</a:t>
            </a:r>
            <a:r>
              <a:rPr lang="en-US" sz="1200" dirty="0" smtClean="0"/>
              <a:t> </a:t>
            </a:r>
          </a:p>
          <a:p>
            <a:pPr marL="0" indent="0">
              <a:buNone/>
            </a:pPr>
            <a:endParaRPr lang="en-US" sz="1200" dirty="0" smtClean="0"/>
          </a:p>
          <a:p>
            <a:pPr marL="0" indent="0">
              <a:buNone/>
            </a:pPr>
            <a:endParaRPr lang="en-US" sz="1200" dirty="0" smtClean="0"/>
          </a:p>
          <a:p>
            <a:pPr marL="0" indent="0">
              <a:buNone/>
            </a:pPr>
            <a:r>
              <a:rPr lang="en-US" sz="1200" dirty="0" smtClean="0"/>
              <a:t>Miller, Morton</a:t>
            </a:r>
            <a:endParaRPr lang="en-US" sz="1200" dirty="0"/>
          </a:p>
          <a:p>
            <a:pPr marL="0" indent="0">
              <a:buNone/>
            </a:pPr>
            <a:endParaRPr lang="en-US" sz="1200" dirty="0"/>
          </a:p>
          <a:p>
            <a:pPr marL="0" indent="0">
              <a:buNone/>
            </a:pPr>
            <a:r>
              <a:rPr lang="en-US" sz="1200" dirty="0" smtClean="0"/>
              <a:t>Holland &amp; Associates</a:t>
            </a:r>
            <a:endParaRPr lang="en-US" sz="1200" dirty="0"/>
          </a:p>
        </p:txBody>
      </p:sp>
      <p:sp>
        <p:nvSpPr>
          <p:cNvPr id="5" name="TextBox 4"/>
          <p:cNvSpPr txBox="1"/>
          <p:nvPr/>
        </p:nvSpPr>
        <p:spPr>
          <a:xfrm>
            <a:off x="1500978" y="2490819"/>
            <a:ext cx="2276205" cy="3785651"/>
          </a:xfrm>
          <a:prstGeom prst="rect">
            <a:avLst/>
          </a:prstGeom>
          <a:noFill/>
        </p:spPr>
        <p:txBody>
          <a:bodyPr wrap="square" rtlCol="0">
            <a:spAutoFit/>
          </a:bodyPr>
          <a:lstStyle/>
          <a:p>
            <a:r>
              <a:rPr lang="en-US" sz="1200" dirty="0" smtClean="0"/>
              <a:t>The RW </a:t>
            </a:r>
            <a:r>
              <a:rPr lang="en-US" sz="1200" dirty="0" err="1" smtClean="0"/>
              <a:t>Zukin</a:t>
            </a:r>
            <a:r>
              <a:rPr lang="en-US" sz="1200" dirty="0" smtClean="0"/>
              <a:t> Corporation has been providing property management services for over 49 years. They manage nearly  2, 500 units with a combined value in excess of $500 million.</a:t>
            </a:r>
          </a:p>
          <a:p>
            <a:endParaRPr lang="en-US" sz="1200" dirty="0" smtClean="0"/>
          </a:p>
          <a:p>
            <a:endParaRPr lang="en-US" sz="1200" dirty="0"/>
          </a:p>
          <a:p>
            <a:r>
              <a:rPr lang="en-US" sz="1200" dirty="0" smtClean="0"/>
              <a:t>Since 1929 their experienced attorneys provide effective drafting and negotiation services for real estate transactions throughout California. </a:t>
            </a:r>
          </a:p>
          <a:p>
            <a:endParaRPr lang="en-US" sz="1200" dirty="0" smtClean="0"/>
          </a:p>
          <a:p>
            <a:r>
              <a:rPr lang="en-US" sz="1200" dirty="0" smtClean="0"/>
              <a:t>Based in Palo Alto, the Holland &amp; Associates Public Accounting team has been delivering distinctive accounting services and have 100 years of combined experience.</a:t>
            </a:r>
            <a:endParaRPr lang="en-US" sz="1200" dirty="0"/>
          </a:p>
        </p:txBody>
      </p:sp>
      <p:graphicFrame>
        <p:nvGraphicFramePr>
          <p:cNvPr id="10" name="Diagram 9"/>
          <p:cNvGraphicFramePr/>
          <p:nvPr>
            <p:extLst>
              <p:ext uri="{D42A27DB-BD31-4B8C-83A1-F6EECF244321}">
                <p14:modId xmlns:p14="http://schemas.microsoft.com/office/powerpoint/2010/main" val="172394050"/>
              </p:ext>
            </p:extLst>
          </p:nvPr>
        </p:nvGraphicFramePr>
        <p:xfrm>
          <a:off x="3876148" y="1584008"/>
          <a:ext cx="4832816" cy="5030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353075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113" y="461874"/>
            <a:ext cx="3140978" cy="1105198"/>
          </a:xfrm>
        </p:spPr>
        <p:txBody>
          <a:bodyPr>
            <a:normAutofit fontScale="90000"/>
          </a:bodyPr>
          <a:lstStyle/>
          <a:p>
            <a:pPr algn="l"/>
            <a:r>
              <a:rPr lang="en-US" sz="2000" dirty="0" smtClean="0"/>
              <a:t>Investment Strategy</a:t>
            </a:r>
            <a:r>
              <a:rPr lang="en-US" sz="1600" dirty="0"/>
              <a:t/>
            </a:r>
            <a:br>
              <a:rPr lang="en-US" sz="1600" dirty="0"/>
            </a:br>
            <a:r>
              <a:rPr lang="en-US" sz="1300" dirty="0" smtClean="0"/>
              <a:t>Our strategy is to buy and hold, with a focus on driving cash flow, capital appreciation and wealth creation over the long-term.</a:t>
            </a:r>
            <a:endParaRPr lang="en-US" sz="1600" dirty="0"/>
          </a:p>
        </p:txBody>
      </p:sp>
      <p:sp>
        <p:nvSpPr>
          <p:cNvPr id="3" name="Content Placeholder 2"/>
          <p:cNvSpPr>
            <a:spLocks noGrp="1"/>
          </p:cNvSpPr>
          <p:nvPr>
            <p:ph idx="1"/>
          </p:nvPr>
        </p:nvSpPr>
        <p:spPr>
          <a:xfrm>
            <a:off x="900113" y="1863990"/>
            <a:ext cx="2629658" cy="4201531"/>
          </a:xfrm>
        </p:spPr>
        <p:txBody>
          <a:bodyPr>
            <a:normAutofit lnSpcReduction="10000"/>
          </a:bodyPr>
          <a:lstStyle/>
          <a:p>
            <a:pPr marL="0" indent="0">
              <a:buNone/>
            </a:pPr>
            <a:r>
              <a:rPr lang="en-US" sz="1200" b="1" dirty="0" smtClean="0"/>
              <a:t>Investor formation</a:t>
            </a:r>
            <a:r>
              <a:rPr lang="en-US" sz="1200" dirty="0" smtClean="0"/>
              <a:t>: If we are not in a position to immediately illustrate proof of funds we will miss extremely valuable and hard to come by opportunities.</a:t>
            </a:r>
          </a:p>
          <a:p>
            <a:pPr marL="0" indent="0">
              <a:buNone/>
            </a:pPr>
            <a:r>
              <a:rPr lang="en-US" sz="1200" b="1" dirty="0" smtClean="0"/>
              <a:t>Acquisitions</a:t>
            </a:r>
            <a:r>
              <a:rPr lang="en-US" sz="1200" dirty="0" smtClean="0"/>
              <a:t>: Source and acquire core-plus multifamily assets within the target market.</a:t>
            </a:r>
          </a:p>
          <a:p>
            <a:pPr marL="0" indent="0">
              <a:buNone/>
            </a:pPr>
            <a:r>
              <a:rPr lang="en-US" sz="1200" b="1" dirty="0" smtClean="0"/>
              <a:t>Operations</a:t>
            </a:r>
            <a:r>
              <a:rPr lang="en-US" sz="1200" dirty="0" smtClean="0"/>
              <a:t>: Collaborate with investment and advisory team to execute a property specific asset management program.</a:t>
            </a:r>
          </a:p>
          <a:p>
            <a:pPr marL="0" indent="0">
              <a:buNone/>
            </a:pPr>
            <a:r>
              <a:rPr lang="en-US" sz="1200" b="1" dirty="0" smtClean="0"/>
              <a:t>Repositioning</a:t>
            </a:r>
            <a:r>
              <a:rPr lang="en-US" sz="1200" dirty="0" smtClean="0"/>
              <a:t>: Increase cash flows through value-add upgrades and refurbishment.</a:t>
            </a:r>
          </a:p>
          <a:p>
            <a:pPr marL="0" indent="0">
              <a:buNone/>
            </a:pPr>
            <a:r>
              <a:rPr lang="en-US" sz="1200" b="1" dirty="0" smtClean="0"/>
              <a:t>Distributions</a:t>
            </a:r>
            <a:r>
              <a:rPr lang="en-US" sz="1200" dirty="0" smtClean="0"/>
              <a:t>: Distribute cash flow from operations, re-finance proceeds and proceeds from dispositions.</a:t>
            </a:r>
          </a:p>
        </p:txBody>
      </p:sp>
      <p:pic>
        <p:nvPicPr>
          <p:cNvPr id="7" name="Picture 6" descr="042. Golden Gate Bridge and Supermoon-L.jpg"/>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4041090" y="808279"/>
            <a:ext cx="4717357" cy="5427016"/>
          </a:xfrm>
          <a:prstGeom prst="rect">
            <a:avLst/>
          </a:prstGeom>
        </p:spPr>
      </p:pic>
    </p:spTree>
    <p:extLst>
      <p:ext uri="{BB962C8B-B14F-4D97-AF65-F5344CB8AC3E}">
        <p14:creationId xmlns:p14="http://schemas.microsoft.com/office/powerpoint/2010/main" val="422372947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113" y="244158"/>
            <a:ext cx="3685290" cy="1289923"/>
          </a:xfrm>
        </p:spPr>
        <p:txBody>
          <a:bodyPr>
            <a:noAutofit/>
          </a:bodyPr>
          <a:lstStyle/>
          <a:p>
            <a:pPr algn="l"/>
            <a:r>
              <a:rPr lang="en-US" sz="1800" b="1" dirty="0" smtClean="0"/>
              <a:t>Acquisition Criteria</a:t>
            </a:r>
            <a:r>
              <a:rPr lang="en-US" sz="1600" dirty="0" smtClean="0"/>
              <a:t/>
            </a:r>
            <a:br>
              <a:rPr lang="en-US" sz="1600" dirty="0" smtClean="0"/>
            </a:br>
            <a:r>
              <a:rPr lang="en-US" sz="1200" dirty="0" smtClean="0"/>
              <a:t>We actively pursue new contacts and evolve existing relationships to ensure early identification of opportunities and to maintain our reputation as  trustworthy and fair buyers - critical in a competitive market.</a:t>
            </a:r>
            <a:endParaRPr lang="en-US" sz="1600" dirty="0"/>
          </a:p>
        </p:txBody>
      </p:sp>
      <p:sp>
        <p:nvSpPr>
          <p:cNvPr id="3" name="Content Placeholder 2"/>
          <p:cNvSpPr>
            <a:spLocks noGrp="1"/>
          </p:cNvSpPr>
          <p:nvPr>
            <p:ph idx="1"/>
          </p:nvPr>
        </p:nvSpPr>
        <p:spPr>
          <a:xfrm>
            <a:off x="900113" y="1995954"/>
            <a:ext cx="3685290" cy="4069567"/>
          </a:xfrm>
        </p:spPr>
        <p:txBody>
          <a:bodyPr>
            <a:normAutofit/>
          </a:bodyPr>
          <a:lstStyle/>
          <a:p>
            <a:r>
              <a:rPr lang="en-US" sz="1200" dirty="0" smtClean="0"/>
              <a:t>Multifamily properties</a:t>
            </a:r>
          </a:p>
          <a:p>
            <a:r>
              <a:rPr lang="en-US" sz="1200" dirty="0" smtClean="0"/>
              <a:t>Located on the San Francisco Peninsula</a:t>
            </a:r>
          </a:p>
          <a:p>
            <a:r>
              <a:rPr lang="en-US" sz="1200" dirty="0" smtClean="0"/>
              <a:t>Core-plus properties</a:t>
            </a:r>
          </a:p>
          <a:p>
            <a:r>
              <a:rPr lang="en-US" sz="1200" dirty="0" smtClean="0"/>
              <a:t>Properties consisting of 10 plus units</a:t>
            </a:r>
          </a:p>
          <a:p>
            <a:r>
              <a:rPr lang="en-US" sz="1200" dirty="0" smtClean="0"/>
              <a:t>Primarily off-market properties</a:t>
            </a:r>
          </a:p>
          <a:p>
            <a:r>
              <a:rPr lang="en-US" sz="1200" dirty="0" smtClean="0"/>
              <a:t>Properties close to transit and public amenities</a:t>
            </a:r>
          </a:p>
          <a:p>
            <a:r>
              <a:rPr lang="en-US" sz="1200" dirty="0" smtClean="0"/>
              <a:t>Properties with high benefit to cost ratios</a:t>
            </a:r>
            <a:endParaRPr lang="en-US" sz="1200" dirty="0"/>
          </a:p>
        </p:txBody>
      </p:sp>
      <p:sp>
        <p:nvSpPr>
          <p:cNvPr id="4" name="TextBox 3"/>
          <p:cNvSpPr txBox="1"/>
          <p:nvPr/>
        </p:nvSpPr>
        <p:spPr>
          <a:xfrm>
            <a:off x="4882298" y="1995954"/>
            <a:ext cx="3216379" cy="584776"/>
          </a:xfrm>
          <a:prstGeom prst="rect">
            <a:avLst/>
          </a:prstGeom>
          <a:noFill/>
        </p:spPr>
        <p:txBody>
          <a:bodyPr wrap="square" rtlCol="0">
            <a:spAutoFit/>
          </a:bodyPr>
          <a:lstStyle/>
          <a:p>
            <a:pPr marL="285750" indent="-285750">
              <a:buFont typeface="Arial"/>
              <a:buChar char="•"/>
            </a:pPr>
            <a:endParaRPr lang="en-US" sz="1400" dirty="0" smtClean="0"/>
          </a:p>
          <a:p>
            <a:endParaRPr lang="en-US" dirty="0"/>
          </a:p>
        </p:txBody>
      </p:sp>
      <p:pic>
        <p:nvPicPr>
          <p:cNvPr id="6" name="Picture 5" descr="Acquisition des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7356" y="1847495"/>
            <a:ext cx="3810170" cy="1979459"/>
          </a:xfrm>
          <a:prstGeom prst="rect">
            <a:avLst/>
          </a:prstGeom>
        </p:spPr>
      </p:pic>
      <p:sp>
        <p:nvSpPr>
          <p:cNvPr id="8" name="TextBox 7"/>
          <p:cNvSpPr txBox="1"/>
          <p:nvPr/>
        </p:nvSpPr>
        <p:spPr>
          <a:xfrm>
            <a:off x="511322" y="6004358"/>
            <a:ext cx="8016204" cy="307777"/>
          </a:xfrm>
          <a:prstGeom prst="rect">
            <a:avLst/>
          </a:prstGeom>
          <a:noFill/>
        </p:spPr>
        <p:txBody>
          <a:bodyPr wrap="square" rtlCol="0">
            <a:spAutoFit/>
          </a:bodyPr>
          <a:lstStyle/>
          <a:p>
            <a:r>
              <a:rPr lang="en-US" sz="1400" dirty="0" smtClean="0"/>
              <a:t>Our value proposition to sellers is that we have an in-place capital stack and can provide proof of funds</a:t>
            </a:r>
            <a:endParaRPr lang="en-US" sz="1400" dirty="0"/>
          </a:p>
        </p:txBody>
      </p:sp>
    </p:spTree>
    <p:extLst>
      <p:ext uri="{BB962C8B-B14F-4D97-AF65-F5344CB8AC3E}">
        <p14:creationId xmlns:p14="http://schemas.microsoft.com/office/powerpoint/2010/main" val="197482522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113" y="362902"/>
            <a:ext cx="3685290" cy="1204170"/>
          </a:xfrm>
        </p:spPr>
        <p:txBody>
          <a:bodyPr>
            <a:noAutofit/>
          </a:bodyPr>
          <a:lstStyle/>
          <a:p>
            <a:pPr algn="l"/>
            <a:r>
              <a:rPr lang="en-US" sz="1800" b="1" dirty="0" smtClean="0"/>
              <a:t>Acquisition Process</a:t>
            </a:r>
            <a:r>
              <a:rPr lang="en-US" sz="1600" dirty="0" smtClean="0"/>
              <a:t/>
            </a:r>
            <a:br>
              <a:rPr lang="en-US" sz="1600" dirty="0" smtClean="0"/>
            </a:br>
            <a:r>
              <a:rPr lang="en-US" sz="1400" dirty="0"/>
              <a:t>Finding the right opportunity is one of the most critical factors that will contribute to the success of a real estate investment </a:t>
            </a:r>
            <a:r>
              <a:rPr lang="en-US" sz="1400" dirty="0" smtClean="0"/>
              <a:t>company.</a:t>
            </a:r>
            <a:br>
              <a:rPr lang="en-US" sz="1400" dirty="0" smtClean="0"/>
            </a:br>
            <a:endParaRPr lang="en-US" sz="1600" dirty="0"/>
          </a:p>
        </p:txBody>
      </p:sp>
      <p:sp>
        <p:nvSpPr>
          <p:cNvPr id="3" name="Content Placeholder 2"/>
          <p:cNvSpPr>
            <a:spLocks noGrp="1"/>
          </p:cNvSpPr>
          <p:nvPr>
            <p:ph idx="1"/>
          </p:nvPr>
        </p:nvSpPr>
        <p:spPr>
          <a:xfrm>
            <a:off x="900113" y="1830999"/>
            <a:ext cx="3685290" cy="4234522"/>
          </a:xfrm>
        </p:spPr>
        <p:txBody>
          <a:bodyPr>
            <a:normAutofit fontScale="55000" lnSpcReduction="20000"/>
          </a:bodyPr>
          <a:lstStyle/>
          <a:p>
            <a:endParaRPr lang="en-US" dirty="0"/>
          </a:p>
          <a:p>
            <a:pPr marL="0" indent="0">
              <a:buNone/>
            </a:pPr>
            <a:r>
              <a:rPr lang="en-US" sz="2500" b="1" dirty="0"/>
              <a:t>Acquisition </a:t>
            </a:r>
            <a:r>
              <a:rPr lang="en-US" sz="2500" b="1" dirty="0" smtClean="0"/>
              <a:t>process steps</a:t>
            </a:r>
            <a:endParaRPr lang="en-US" b="1" dirty="0"/>
          </a:p>
          <a:p>
            <a:pPr marL="285750" indent="-285750">
              <a:buFont typeface="Arial"/>
              <a:buChar char="•"/>
            </a:pPr>
            <a:r>
              <a:rPr lang="en-US" dirty="0"/>
              <a:t>Maintain accurate data base of properties and property owners</a:t>
            </a:r>
          </a:p>
          <a:p>
            <a:pPr marL="285750" indent="-285750">
              <a:buFont typeface="Arial"/>
              <a:buChar char="•"/>
            </a:pPr>
            <a:r>
              <a:rPr lang="en-US" dirty="0"/>
              <a:t>Implement our CMU program – call, meet and uncover opportunity</a:t>
            </a:r>
          </a:p>
          <a:p>
            <a:pPr marL="285750" indent="-285750">
              <a:buFont typeface="Arial"/>
              <a:buChar char="•"/>
            </a:pPr>
            <a:r>
              <a:rPr lang="en-US" dirty="0"/>
              <a:t>Build long-term relationships with owners and brokers</a:t>
            </a:r>
          </a:p>
          <a:p>
            <a:pPr marL="285750" indent="-285750">
              <a:buFont typeface="Arial"/>
              <a:buChar char="•"/>
            </a:pPr>
            <a:r>
              <a:rPr lang="en-US" dirty="0"/>
              <a:t>Implement continuous touch point program</a:t>
            </a:r>
          </a:p>
          <a:p>
            <a:pPr marL="285750" indent="-285750">
              <a:buFont typeface="Arial"/>
              <a:buChar char="•"/>
            </a:pPr>
            <a:r>
              <a:rPr lang="en-US" dirty="0"/>
              <a:t>Network at property owner and property manager forums</a:t>
            </a:r>
          </a:p>
          <a:p>
            <a:pPr marL="285750" indent="-285750">
              <a:buFont typeface="Arial"/>
              <a:buChar char="•"/>
            </a:pPr>
            <a:r>
              <a:rPr lang="en-US" dirty="0"/>
              <a:t>Protect broker commissions for off-market opportunities</a:t>
            </a:r>
          </a:p>
          <a:p>
            <a:pPr marL="0" indent="0">
              <a:buNone/>
            </a:pPr>
            <a:endParaRPr lang="en-US" dirty="0"/>
          </a:p>
        </p:txBody>
      </p:sp>
    </p:spTree>
    <p:extLst>
      <p:ext uri="{BB962C8B-B14F-4D97-AF65-F5344CB8AC3E}">
        <p14:creationId xmlns:p14="http://schemas.microsoft.com/office/powerpoint/2010/main" val="66789304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8389" y="874263"/>
            <a:ext cx="3627085" cy="527856"/>
          </a:xfrm>
        </p:spPr>
        <p:txBody>
          <a:bodyPr>
            <a:normAutofit fontScale="90000"/>
          </a:bodyPr>
          <a:lstStyle/>
          <a:p>
            <a:r>
              <a:rPr lang="en-US" sz="2000" dirty="0" smtClean="0"/>
              <a:t>Investment Lifecycle</a:t>
            </a:r>
            <a:r>
              <a:rPr lang="en-US" dirty="0" smtClean="0"/>
              <a:t/>
            </a:r>
            <a:br>
              <a:rPr lang="en-US" dirty="0" smtClean="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463341833"/>
              </p:ext>
            </p:extLst>
          </p:nvPr>
        </p:nvGraphicFramePr>
        <p:xfrm>
          <a:off x="5403042" y="1765017"/>
          <a:ext cx="2365750" cy="45032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descr="Investment Lifecycle.jpeg"/>
          <p:cNvPicPr>
            <a:picLocks noChangeAspect="1"/>
          </p:cNvPicPr>
          <p:nvPr/>
        </p:nvPicPr>
        <p:blipFill>
          <a:blip r:embed="rId7">
            <a:duotone>
              <a:schemeClr val="bg2">
                <a:shade val="45000"/>
                <a:satMod val="135000"/>
              </a:schemeClr>
              <a:prstClr val="white"/>
            </a:duotone>
            <a:extLst>
              <a:ext uri="{BEBA8EAE-BF5A-486C-A8C5-ECC9F3942E4B}">
                <a14:imgProps xmlns:a14="http://schemas.microsoft.com/office/drawing/2010/main">
                  <a14:imgLayer r:embed="rId8">
                    <a14:imgEffect>
                      <a14:sharpenSoften amount="41000"/>
                    </a14:imgEffect>
                  </a14:imgLayer>
                </a14:imgProps>
              </a:ext>
              <a:ext uri="{28A0092B-C50C-407E-A947-70E740481C1C}">
                <a14:useLocalDpi xmlns:a14="http://schemas.microsoft.com/office/drawing/2010/main" val="0"/>
              </a:ext>
            </a:extLst>
          </a:blip>
          <a:stretch>
            <a:fillRect/>
          </a:stretch>
        </p:blipFill>
        <p:spPr>
          <a:xfrm>
            <a:off x="527815" y="676315"/>
            <a:ext cx="4403965" cy="5295051"/>
          </a:xfrm>
          <a:prstGeom prst="rect">
            <a:avLst/>
          </a:prstGeom>
        </p:spPr>
      </p:pic>
    </p:spTree>
    <p:extLst>
      <p:ext uri="{BB962C8B-B14F-4D97-AF65-F5344CB8AC3E}">
        <p14:creationId xmlns:p14="http://schemas.microsoft.com/office/powerpoint/2010/main" val="2585516751"/>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_rels/themeOverrid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_rels/themeOverride2.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Override>
</file>

<file path=ppt/theme/themeOverride2.xml><?xml version="1.0" encoding="utf-8"?>
<a:themeOverride xmlns:a="http://schemas.openxmlformats.org/drawingml/2006/main">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Override>
</file>

<file path=docProps/app.xml><?xml version="1.0" encoding="utf-8"?>
<Properties xmlns="http://schemas.openxmlformats.org/officeDocument/2006/extended-properties" xmlns:vt="http://schemas.openxmlformats.org/officeDocument/2006/docPropsVTypes">
  <Template>Capital.thmx</Template>
  <TotalTime>11949</TotalTime>
  <Words>933</Words>
  <Application>Microsoft Macintosh PowerPoint</Application>
  <PresentationFormat>On-screen Show (4:3)</PresentationFormat>
  <Paragraphs>124</Paragraphs>
  <Slides>17</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Capital</vt:lpstr>
      <vt:lpstr>Worksheet</vt:lpstr>
      <vt:lpstr>San Francisco Peninsula Multifamily Real Estate Investment</vt:lpstr>
      <vt:lpstr>Your Opportunity                      ….safety, cash flow and appreciation</vt:lpstr>
      <vt:lpstr>Our Mission….to protect and grow your investment  FIND, BUY, HOLD FOR THE LONG-TERM</vt:lpstr>
      <vt:lpstr>Investment Protection</vt:lpstr>
      <vt:lpstr>Investment and Advisory Team With 20 years of real estate investment and development experience, Capstone Investors is ideally suited to execute the investment strategy.</vt:lpstr>
      <vt:lpstr>Investment Strategy Our strategy is to buy and hold, with a focus on driving cash flow, capital appreciation and wealth creation over the long-term.</vt:lpstr>
      <vt:lpstr>Acquisition Criteria We actively pursue new contacts and evolve existing relationships to ensure early identification of opportunities and to maintain our reputation as  trustworthy and fair buyers - critical in a competitive market.</vt:lpstr>
      <vt:lpstr>Acquisition Process Finding the right opportunity is one of the most critical factors that will contribute to the success of a real estate investment company. </vt:lpstr>
      <vt:lpstr>Investment Lifecycle </vt:lpstr>
      <vt:lpstr>Capital Appreciation </vt:lpstr>
      <vt:lpstr>Rental Growth</vt:lpstr>
      <vt:lpstr>Growth in Sales Prices San Mateo County</vt:lpstr>
      <vt:lpstr>Growth in Sales Prices San Francisco County </vt:lpstr>
      <vt:lpstr>Growth in Sales Prices San Francisco County continued…</vt:lpstr>
      <vt:lpstr>Summary</vt:lpstr>
      <vt:lpstr>Contacts</vt:lpstr>
      <vt:lpstr>Disclaimer</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San Francisco Peninsula Multifamily Real Estate Investment</dc:title>
  <dc:creator>MIcrosoft</dc:creator>
  <cp:lastModifiedBy>MIcrosoft</cp:lastModifiedBy>
  <cp:revision>131</cp:revision>
  <cp:lastPrinted>2015-01-15T05:15:42Z</cp:lastPrinted>
  <dcterms:created xsi:type="dcterms:W3CDTF">2014-12-02T17:02:09Z</dcterms:created>
  <dcterms:modified xsi:type="dcterms:W3CDTF">2015-06-08T20:40:22Z</dcterms:modified>
</cp:coreProperties>
</file>